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8" r:id="rId3"/>
    <p:sldId id="259" r:id="rId4"/>
    <p:sldId id="283" r:id="rId5"/>
    <p:sldId id="285" r:id="rId6"/>
    <p:sldId id="286" r:id="rId7"/>
    <p:sldId id="287" r:id="rId8"/>
    <p:sldId id="288" r:id="rId9"/>
    <p:sldId id="290" r:id="rId10"/>
    <p:sldId id="291" r:id="rId11"/>
    <p:sldId id="282" r:id="rId12"/>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1umWpbVV76U8C2Uq94xWjd/Rd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chiarull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C64E11-85D9-44C3-96A8-56C3B3B6F5AA}">
  <a:tblStyle styleId="{34C64E11-85D9-44C3-96A8-56C3B3B6F5A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113" autoAdjust="0"/>
  </p:normalViewPr>
  <p:slideViewPr>
    <p:cSldViewPr snapToGrid="0">
      <p:cViewPr varScale="1">
        <p:scale>
          <a:sx n="107" d="100"/>
          <a:sy n="107" d="100"/>
        </p:scale>
        <p:origin x="17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46"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5" Type="http://customschemas.google.com/relationships/presentationmetadata" Target="metadata"/><Relationship Id="rId5" Type="http://schemas.openxmlformats.org/officeDocument/2006/relationships/slide" Target="slides/slide4.xml"/><Relationship Id="rId49"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4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dirty="0"/>
              <a:t>CONFRONTO TRA 2019_2021_2022</a:t>
            </a:r>
          </a:p>
          <a:p>
            <a:pPr>
              <a:defRPr/>
            </a:pPr>
            <a:r>
              <a:rPr lang="it-IT" dirty="0"/>
              <a:t>ARRIVI GIUGNO - LUGLIO - AGOSTO</a:t>
            </a:r>
          </a:p>
        </c:rich>
      </c:tx>
      <c:layout>
        <c:manualLayout>
          <c:xMode val="edge"/>
          <c:yMode val="edge"/>
          <c:x val="0.29318353465586627"/>
          <c:y val="3.1616982836495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Sheet0!$C$13</c:f>
              <c:strCache>
                <c:ptCount val="1"/>
                <c:pt idx="0">
                  <c:v>Arrivi 2019</c:v>
                </c:pt>
              </c:strCache>
            </c:strRef>
          </c:tx>
          <c:spPr>
            <a:solidFill>
              <a:schemeClr val="accent1"/>
            </a:solidFill>
            <a:ln>
              <a:noFill/>
            </a:ln>
            <a:effectLst/>
          </c:spPr>
          <c:invertIfNegative val="0"/>
          <c:cat>
            <c:strRef>
              <c:f>Sheet0!$B$14:$B$20</c:f>
              <c:strCache>
                <c:ptCount val="6"/>
                <c:pt idx="0">
                  <c:v>VIESTE</c:v>
                </c:pt>
                <c:pt idx="1">
                  <c:v>BARI</c:v>
                </c:pt>
                <c:pt idx="2">
                  <c:v>LECCE</c:v>
                </c:pt>
                <c:pt idx="3">
                  <c:v>BRINDISI</c:v>
                </c:pt>
                <c:pt idx="4">
                  <c:v>TARANTO</c:v>
                </c:pt>
                <c:pt idx="5">
                  <c:v>TRANI</c:v>
                </c:pt>
              </c:strCache>
            </c:strRef>
          </c:cat>
          <c:val>
            <c:numRef>
              <c:f>Sheet0!$C$14:$C$20</c:f>
              <c:numCache>
                <c:formatCode>General</c:formatCode>
                <c:ptCount val="7"/>
                <c:pt idx="0">
                  <c:v>236743</c:v>
                </c:pt>
                <c:pt idx="1">
                  <c:v>141629</c:v>
                </c:pt>
                <c:pt idx="2">
                  <c:v>99289</c:v>
                </c:pt>
                <c:pt idx="3">
                  <c:v>32510</c:v>
                </c:pt>
                <c:pt idx="4">
                  <c:v>30121</c:v>
                </c:pt>
                <c:pt idx="5">
                  <c:v>21253</c:v>
                </c:pt>
              </c:numCache>
            </c:numRef>
          </c:val>
          <c:extLst>
            <c:ext xmlns:c16="http://schemas.microsoft.com/office/drawing/2014/chart" uri="{C3380CC4-5D6E-409C-BE32-E72D297353CC}">
              <c16:uniqueId val="{00000000-9EBE-4F71-90BE-C3748E63B830}"/>
            </c:ext>
          </c:extLst>
        </c:ser>
        <c:ser>
          <c:idx val="1"/>
          <c:order val="1"/>
          <c:tx>
            <c:strRef>
              <c:f>Sheet0!$D$13</c:f>
              <c:strCache>
                <c:ptCount val="1"/>
                <c:pt idx="0">
                  <c:v>Arrivi 2021</c:v>
                </c:pt>
              </c:strCache>
            </c:strRef>
          </c:tx>
          <c:spPr>
            <a:solidFill>
              <a:schemeClr val="accent2"/>
            </a:solidFill>
            <a:ln>
              <a:noFill/>
            </a:ln>
            <a:effectLst/>
          </c:spPr>
          <c:invertIfNegative val="0"/>
          <c:cat>
            <c:strRef>
              <c:f>Sheet0!$B$14:$B$20</c:f>
              <c:strCache>
                <c:ptCount val="6"/>
                <c:pt idx="0">
                  <c:v>VIESTE</c:v>
                </c:pt>
                <c:pt idx="1">
                  <c:v>BARI</c:v>
                </c:pt>
                <c:pt idx="2">
                  <c:v>LECCE</c:v>
                </c:pt>
                <c:pt idx="3">
                  <c:v>BRINDISI</c:v>
                </c:pt>
                <c:pt idx="4">
                  <c:v>TARANTO</c:v>
                </c:pt>
                <c:pt idx="5">
                  <c:v>TRANI</c:v>
                </c:pt>
              </c:strCache>
            </c:strRef>
          </c:cat>
          <c:val>
            <c:numRef>
              <c:f>Sheet0!$D$14:$D$20</c:f>
              <c:numCache>
                <c:formatCode>General</c:formatCode>
                <c:ptCount val="7"/>
                <c:pt idx="0">
                  <c:v>245051</c:v>
                </c:pt>
                <c:pt idx="1">
                  <c:v>112369</c:v>
                </c:pt>
                <c:pt idx="2">
                  <c:v>90748</c:v>
                </c:pt>
                <c:pt idx="3">
                  <c:v>22961</c:v>
                </c:pt>
                <c:pt idx="4">
                  <c:v>31116</c:v>
                </c:pt>
                <c:pt idx="5">
                  <c:v>20392</c:v>
                </c:pt>
              </c:numCache>
            </c:numRef>
          </c:val>
          <c:extLst>
            <c:ext xmlns:c16="http://schemas.microsoft.com/office/drawing/2014/chart" uri="{C3380CC4-5D6E-409C-BE32-E72D297353CC}">
              <c16:uniqueId val="{00000001-9EBE-4F71-90BE-C3748E63B830}"/>
            </c:ext>
          </c:extLst>
        </c:ser>
        <c:ser>
          <c:idx val="2"/>
          <c:order val="2"/>
          <c:tx>
            <c:strRef>
              <c:f>Sheet0!$E$13</c:f>
              <c:strCache>
                <c:ptCount val="1"/>
                <c:pt idx="0">
                  <c:v>Arrivi 2022</c:v>
                </c:pt>
              </c:strCache>
            </c:strRef>
          </c:tx>
          <c:spPr>
            <a:solidFill>
              <a:schemeClr val="accent3"/>
            </a:solidFill>
            <a:ln>
              <a:noFill/>
            </a:ln>
            <a:effectLst/>
          </c:spPr>
          <c:invertIfNegative val="0"/>
          <c:cat>
            <c:strRef>
              <c:f>Sheet0!$B$14:$B$20</c:f>
              <c:strCache>
                <c:ptCount val="6"/>
                <c:pt idx="0">
                  <c:v>VIESTE</c:v>
                </c:pt>
                <c:pt idx="1">
                  <c:v>BARI</c:v>
                </c:pt>
                <c:pt idx="2">
                  <c:v>LECCE</c:v>
                </c:pt>
                <c:pt idx="3">
                  <c:v>BRINDISI</c:v>
                </c:pt>
                <c:pt idx="4">
                  <c:v>TARANTO</c:v>
                </c:pt>
                <c:pt idx="5">
                  <c:v>TRANI</c:v>
                </c:pt>
              </c:strCache>
            </c:strRef>
          </c:cat>
          <c:val>
            <c:numRef>
              <c:f>Sheet0!$E$14:$E$20</c:f>
              <c:numCache>
                <c:formatCode>General</c:formatCode>
                <c:ptCount val="7"/>
                <c:pt idx="0">
                  <c:v>254483</c:v>
                </c:pt>
                <c:pt idx="1">
                  <c:v>141911</c:v>
                </c:pt>
                <c:pt idx="2">
                  <c:v>104776</c:v>
                </c:pt>
                <c:pt idx="3">
                  <c:v>33458</c:v>
                </c:pt>
                <c:pt idx="4">
                  <c:v>28775</c:v>
                </c:pt>
                <c:pt idx="5">
                  <c:v>22705</c:v>
                </c:pt>
              </c:numCache>
            </c:numRef>
          </c:val>
          <c:extLst>
            <c:ext xmlns:c16="http://schemas.microsoft.com/office/drawing/2014/chart" uri="{C3380CC4-5D6E-409C-BE32-E72D297353CC}">
              <c16:uniqueId val="{00000002-9EBE-4F71-90BE-C3748E63B830}"/>
            </c:ext>
          </c:extLst>
        </c:ser>
        <c:dLbls>
          <c:showLegendKey val="0"/>
          <c:showVal val="0"/>
          <c:showCatName val="0"/>
          <c:showSerName val="0"/>
          <c:showPercent val="0"/>
          <c:showBubbleSize val="0"/>
        </c:dLbls>
        <c:gapWidth val="219"/>
        <c:overlap val="-27"/>
        <c:axId val="653765936"/>
        <c:axId val="653763968"/>
      </c:barChart>
      <c:catAx>
        <c:axId val="653765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53763968"/>
        <c:crosses val="autoZero"/>
        <c:auto val="1"/>
        <c:lblAlgn val="ctr"/>
        <c:lblOffset val="100"/>
        <c:noMultiLvlLbl val="0"/>
      </c:catAx>
      <c:valAx>
        <c:axId val="653763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dirty="0"/>
                  <a:t>ARRIVI</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537659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it-IT"/>
          </a:p>
        </c:txPr>
      </c:dTable>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7" y="0"/>
            <a:ext cx="2946400" cy="4968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7"/>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162"/>
            <a:ext cx="2946400"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126345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3: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7: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 name="Google Shape;110;p2: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dirty="0"/>
              <a:t>Togliere maggio</a:t>
            </a:r>
            <a:endParaRPr dirty="0"/>
          </a:p>
        </p:txBody>
      </p:sp>
      <p:sp>
        <p:nvSpPr>
          <p:cNvPr id="111" name="Google Shape;111;p2: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 name="Google Shape;110;p2: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1" name="Google Shape;111;p2: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 name="Google Shape;110;p2: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1" name="Google Shape;111;p2: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 name="Google Shape;110;p2: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dirty="0"/>
              <a:t>Verifico Bari arrivi e inserire % presenze</a:t>
            </a:r>
            <a:endParaRPr dirty="0"/>
          </a:p>
        </p:txBody>
      </p:sp>
      <p:sp>
        <p:nvSpPr>
          <p:cNvPr id="111" name="Google Shape;111;p2: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 name="Google Shape;110;p2: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2: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 name="Google Shape;110;p2: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it-IT" dirty="0"/>
              <a:t>Ungheria verificare</a:t>
            </a:r>
            <a:endParaRPr dirty="0"/>
          </a:p>
        </p:txBody>
      </p:sp>
      <p:sp>
        <p:nvSpPr>
          <p:cNvPr id="111" name="Google Shape;111;p2: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 name="Google Shape;110;p2: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1" name="Google Shape;111;p2:notes"/>
          <p:cNvSpPr txBox="1"/>
          <p:nvPr/>
        </p:nvSpPr>
        <p:spPr>
          <a:xfrm>
            <a:off x="3849687" y="9428162"/>
            <a:ext cx="2946400" cy="4968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56461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38"/>
        <p:cNvGrpSpPr/>
        <p:nvPr/>
      </p:nvGrpSpPr>
      <p:grpSpPr>
        <a:xfrm>
          <a:off x="0" y="0"/>
          <a:ext cx="0" cy="0"/>
          <a:chOff x="0" y="0"/>
          <a:chExt cx="0" cy="0"/>
        </a:xfrm>
      </p:grpSpPr>
      <p:sp>
        <p:nvSpPr>
          <p:cNvPr id="39" name="Google Shape;39;p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18"/>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 name="Google Shape;4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6" name="Google Shape;46;p19"/>
          <p:cNvSpPr>
            <a:spLocks noGrp="1"/>
          </p:cNvSpPr>
          <p:nvPr>
            <p:ph type="pic" idx="2"/>
          </p:nvPr>
        </p:nvSpPr>
        <p:spPr>
          <a:xfrm>
            <a:off x="1792288" y="612775"/>
            <a:ext cx="5486400" cy="4114800"/>
          </a:xfrm>
          <a:prstGeom prst="rect">
            <a:avLst/>
          </a:prstGeom>
          <a:noFill/>
          <a:ln>
            <a:noFill/>
          </a:ln>
        </p:spPr>
      </p:sp>
      <p:sp>
        <p:nvSpPr>
          <p:cNvPr id="47" name="Google Shape;47;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8" name="Google Shape;4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 name="Google Shape;53;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9" name="Google Shape;59;p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0" name="Google Shape;60;p2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2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8" name="Google Shape;68;p2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9" name="Google Shape;69;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5" name="Google Shape;7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
          <p:cNvPicPr preferRelativeResize="0"/>
          <p:nvPr/>
        </p:nvPicPr>
        <p:blipFill rotWithShape="1">
          <a:blip r:embed="rId3">
            <a:alphaModFix/>
          </a:blip>
          <a:srcRect b="11327"/>
          <a:stretch/>
        </p:blipFill>
        <p:spPr>
          <a:xfrm>
            <a:off x="0" y="0"/>
            <a:ext cx="9144000" cy="6858000"/>
          </a:xfrm>
          <a:prstGeom prst="rect">
            <a:avLst/>
          </a:prstGeom>
          <a:noFill/>
          <a:ln>
            <a:noFill/>
          </a:ln>
        </p:spPr>
      </p:pic>
      <p:sp>
        <p:nvSpPr>
          <p:cNvPr id="2" name="CasellaDiTesto 1"/>
          <p:cNvSpPr txBox="1"/>
          <p:nvPr/>
        </p:nvSpPr>
        <p:spPr>
          <a:xfrm>
            <a:off x="4758267" y="2413337"/>
            <a:ext cx="4385733" cy="1015663"/>
          </a:xfrm>
          <a:prstGeom prst="rect">
            <a:avLst/>
          </a:prstGeom>
          <a:solidFill>
            <a:schemeClr val="bg1"/>
          </a:solidFill>
        </p:spPr>
        <p:txBody>
          <a:bodyPr wrap="square" rtlCol="0">
            <a:spAutoFit/>
          </a:bodyPr>
          <a:lstStyle/>
          <a:p>
            <a:pPr algn="ctr"/>
            <a:r>
              <a:rPr lang="it-IT" sz="2400" b="1" u="sng"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ESTATE 2022</a:t>
            </a:r>
          </a:p>
          <a:p>
            <a:pPr algn="ctr"/>
            <a:r>
              <a:rPr lang="it-IT" sz="18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Giugno/Agosto</a:t>
            </a:r>
          </a:p>
          <a:p>
            <a:pPr algn="ctr"/>
            <a:endParaRPr lang="it-IT" sz="18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100" name="Picture 4" descr="Arte di clip del simbolo s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9832" y="3090355"/>
            <a:ext cx="3022601" cy="3022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graphicFrame>
        <p:nvGraphicFramePr>
          <p:cNvPr id="7" name="Grafico 6">
            <a:extLst>
              <a:ext uri="{FF2B5EF4-FFF2-40B4-BE49-F238E27FC236}">
                <a16:creationId xmlns:a16="http://schemas.microsoft.com/office/drawing/2014/main" id="{9F89A0E0-5AEF-B8DA-2BFC-DF34A7A959AE}"/>
              </a:ext>
            </a:extLst>
          </p:cNvPr>
          <p:cNvGraphicFramePr>
            <a:graphicFrameLocks/>
          </p:cNvGraphicFramePr>
          <p:nvPr/>
        </p:nvGraphicFramePr>
        <p:xfrm>
          <a:off x="1080380" y="943624"/>
          <a:ext cx="6711884" cy="2355758"/>
        </p:xfrm>
        <a:graphic>
          <a:graphicData uri="http://schemas.openxmlformats.org/drawingml/2006/chart">
            <c:chart xmlns:c="http://schemas.openxmlformats.org/drawingml/2006/chart" xmlns:r="http://schemas.openxmlformats.org/officeDocument/2006/relationships" r:id="rId3"/>
          </a:graphicData>
        </a:graphic>
      </p:graphicFrame>
      <p:sp>
        <p:nvSpPr>
          <p:cNvPr id="8" name="Google Shape;115;p2">
            <a:extLst>
              <a:ext uri="{FF2B5EF4-FFF2-40B4-BE49-F238E27FC236}">
                <a16:creationId xmlns:a16="http://schemas.microsoft.com/office/drawing/2014/main" id="{ECFEF9C0-0558-F9DF-D084-E6EE43B0C4D5}"/>
              </a:ext>
            </a:extLst>
          </p:cNvPr>
          <p:cNvSpPr txBox="1"/>
          <p:nvPr/>
        </p:nvSpPr>
        <p:spPr>
          <a:xfrm>
            <a:off x="214604" y="121510"/>
            <a:ext cx="8740860" cy="523180"/>
          </a:xfrm>
          <a:prstGeom prst="rect">
            <a:avLst/>
          </a:prstGeom>
          <a:solidFill>
            <a:srgbClr val="538CD5"/>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FFFFFF"/>
                </a:solidFill>
                <a:effectLst/>
                <a:uLnTx/>
                <a:uFillTx/>
                <a:latin typeface="Arial"/>
                <a:cs typeface="Arial"/>
                <a:sym typeface="Arial"/>
              </a:rPr>
              <a:t>FOCUS SUI FLUSSI ESTIVI DI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FFFFFF"/>
                </a:solidFill>
                <a:effectLst/>
                <a:uLnTx/>
                <a:uFillTx/>
                <a:latin typeface="Arial"/>
                <a:cs typeface="Arial"/>
                <a:sym typeface="Arial"/>
              </a:rPr>
              <a:t>BARI – BRINDISI – LECCE – TARANTO – TRANI - VIESTE</a:t>
            </a:r>
          </a:p>
        </p:txBody>
      </p:sp>
      <p:sp>
        <p:nvSpPr>
          <p:cNvPr id="2" name="CasellaDiTesto 1">
            <a:extLst>
              <a:ext uri="{FF2B5EF4-FFF2-40B4-BE49-F238E27FC236}">
                <a16:creationId xmlns:a16="http://schemas.microsoft.com/office/drawing/2014/main" id="{10C187E6-6185-4AFD-209E-507847D74028}"/>
              </a:ext>
            </a:extLst>
          </p:cNvPr>
          <p:cNvSpPr txBox="1"/>
          <p:nvPr/>
        </p:nvSpPr>
        <p:spPr>
          <a:xfrm>
            <a:off x="324434" y="3299382"/>
            <a:ext cx="843117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400" b="0" i="0" u="none" strike="noStrike" kern="0" cap="none" spc="0" normalizeH="0" baseline="0" noProof="0" dirty="0">
                <a:ln>
                  <a:noFill/>
                </a:ln>
                <a:solidFill>
                  <a:srgbClr val="1F497D"/>
                </a:solidFill>
                <a:effectLst/>
                <a:uLnTx/>
                <a:uFillTx/>
                <a:latin typeface="Arial"/>
                <a:cs typeface="Arial"/>
                <a:sym typeface="Arial"/>
              </a:rPr>
              <a:t>Nell’estate del 2022 quasi tutti i comuni qui esaminati hanno superato gli arrivi registrati nello stesso periodo del 2021. Da evidenziare sia il significativo incremento delle presenze del comune di Bari (rispetto al 2021 e al 2019), sia la forte ripresa degli arrivi del comune di Brindisi rispetto al 2021. </a:t>
            </a:r>
          </a:p>
        </p:txBody>
      </p:sp>
      <p:pic>
        <p:nvPicPr>
          <p:cNvPr id="3" name="Immagine 2">
            <a:extLst>
              <a:ext uri="{FF2B5EF4-FFF2-40B4-BE49-F238E27FC236}">
                <a16:creationId xmlns:a16="http://schemas.microsoft.com/office/drawing/2014/main" id="{FC0B6CE6-1EDC-240E-4D60-3B0E6178D849}"/>
              </a:ext>
            </a:extLst>
          </p:cNvPr>
          <p:cNvPicPr>
            <a:picLocks noChangeAspect="1"/>
          </p:cNvPicPr>
          <p:nvPr/>
        </p:nvPicPr>
        <p:blipFill>
          <a:blip r:embed="rId4"/>
          <a:stretch>
            <a:fillRect/>
          </a:stretch>
        </p:blipFill>
        <p:spPr>
          <a:xfrm>
            <a:off x="4731896" y="4038046"/>
            <a:ext cx="4023709" cy="2725148"/>
          </a:xfrm>
          <a:prstGeom prst="rect">
            <a:avLst/>
          </a:prstGeom>
        </p:spPr>
      </p:pic>
      <p:pic>
        <p:nvPicPr>
          <p:cNvPr id="4" name="Immagine 3">
            <a:extLst>
              <a:ext uri="{FF2B5EF4-FFF2-40B4-BE49-F238E27FC236}">
                <a16:creationId xmlns:a16="http://schemas.microsoft.com/office/drawing/2014/main" id="{9995BB79-9DF0-0955-021C-39313C1E05F7}"/>
              </a:ext>
            </a:extLst>
          </p:cNvPr>
          <p:cNvPicPr>
            <a:picLocks noChangeAspect="1"/>
          </p:cNvPicPr>
          <p:nvPr/>
        </p:nvPicPr>
        <p:blipFill>
          <a:blip r:embed="rId5"/>
          <a:stretch>
            <a:fillRect/>
          </a:stretch>
        </p:blipFill>
        <p:spPr>
          <a:xfrm>
            <a:off x="388395" y="4038046"/>
            <a:ext cx="4011516" cy="2725148"/>
          </a:xfrm>
          <a:prstGeom prst="rect">
            <a:avLst/>
          </a:prstGeom>
        </p:spPr>
      </p:pic>
    </p:spTree>
    <p:extLst>
      <p:ext uri="{BB962C8B-B14F-4D97-AF65-F5344CB8AC3E}">
        <p14:creationId xmlns:p14="http://schemas.microsoft.com/office/powerpoint/2010/main" val="91404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3"/>
          <p:cNvSpPr txBox="1"/>
          <p:nvPr/>
        </p:nvSpPr>
        <p:spPr>
          <a:xfrm>
            <a:off x="1692275" y="2527300"/>
            <a:ext cx="6227762" cy="369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Calibri"/>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3" name="Immagine 2">
            <a:extLst>
              <a:ext uri="{FF2B5EF4-FFF2-40B4-BE49-F238E27FC236}">
                <a16:creationId xmlns:a16="http://schemas.microsoft.com/office/drawing/2014/main" id="{DAD3F3EC-6B3A-4AE8-8CA2-5AF62A0D9393}"/>
              </a:ext>
            </a:extLst>
          </p:cNvPr>
          <p:cNvPicPr>
            <a:picLocks noChangeAspect="1"/>
          </p:cNvPicPr>
          <p:nvPr/>
        </p:nvPicPr>
        <p:blipFill rotWithShape="1">
          <a:blip r:embed="rId3"/>
          <a:srcRect b="9124"/>
          <a:stretch/>
        </p:blipFill>
        <p:spPr>
          <a:xfrm>
            <a:off x="-1" y="503304"/>
            <a:ext cx="9121775" cy="57749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3" name="Immagine 2">
            <a:extLst>
              <a:ext uri="{FF2B5EF4-FFF2-40B4-BE49-F238E27FC236}">
                <a16:creationId xmlns:a16="http://schemas.microsoft.com/office/drawing/2014/main" id="{651EAAB8-2E85-453E-A515-83B5FDBD1127}"/>
              </a:ext>
            </a:extLst>
          </p:cNvPr>
          <p:cNvPicPr>
            <a:picLocks noChangeAspect="1"/>
          </p:cNvPicPr>
          <p:nvPr/>
        </p:nvPicPr>
        <p:blipFill rotWithShape="1">
          <a:blip r:embed="rId3"/>
          <a:srcRect t="31082" r="16996" b="-7186"/>
          <a:stretch/>
        </p:blipFill>
        <p:spPr>
          <a:xfrm>
            <a:off x="3242920" y="3226253"/>
            <a:ext cx="5901080" cy="3416087"/>
          </a:xfrm>
          <a:prstGeom prst="rect">
            <a:avLst/>
          </a:prstGeom>
        </p:spPr>
      </p:pic>
      <p:sp>
        <p:nvSpPr>
          <p:cNvPr id="2" name="CasellaDiTesto 1"/>
          <p:cNvSpPr txBox="1"/>
          <p:nvPr/>
        </p:nvSpPr>
        <p:spPr>
          <a:xfrm>
            <a:off x="311150" y="309271"/>
            <a:ext cx="4495800" cy="3693319"/>
          </a:xfrm>
          <a:prstGeom prst="rect">
            <a:avLst/>
          </a:prstGeom>
          <a:noFill/>
        </p:spPr>
        <p:txBody>
          <a:bodyPr wrap="square" rtlCol="0">
            <a:spAutoFit/>
          </a:bodyPr>
          <a:lstStyle/>
          <a:p>
            <a:r>
              <a:rPr lang="it-IT" sz="2800" b="1" dirty="0">
                <a:solidFill>
                  <a:schemeClr val="bg2"/>
                </a:solidFill>
              </a:rPr>
              <a:t>Indice</a:t>
            </a:r>
          </a:p>
          <a:p>
            <a:endParaRPr lang="it-IT" dirty="0">
              <a:solidFill>
                <a:schemeClr val="bg2">
                  <a:lumMod val="75000"/>
                </a:schemeClr>
              </a:solidFill>
            </a:endParaRPr>
          </a:p>
          <a:p>
            <a:pPr marL="271463" indent="-271463" algn="just"/>
            <a:r>
              <a:rPr lang="it-IT" sz="1600" dirty="0">
                <a:solidFill>
                  <a:schemeClr val="bg2">
                    <a:lumMod val="75000"/>
                  </a:schemeClr>
                </a:solidFill>
              </a:rPr>
              <a:t>-   Il movimento turistico negli esercizi ricettivi da giugno ad agosto: trend 2019, 2021 e 2022;</a:t>
            </a:r>
          </a:p>
          <a:p>
            <a:pPr algn="just"/>
            <a:endParaRPr lang="it-IT" sz="1600" dirty="0">
              <a:solidFill>
                <a:schemeClr val="bg2">
                  <a:lumMod val="75000"/>
                </a:schemeClr>
              </a:solidFill>
            </a:endParaRPr>
          </a:p>
          <a:p>
            <a:pPr marL="285750" indent="-285750" algn="just">
              <a:buFontTx/>
              <a:buChar char="-"/>
            </a:pPr>
            <a:r>
              <a:rPr lang="it-IT" sz="1600" dirty="0">
                <a:solidFill>
                  <a:schemeClr val="bg2">
                    <a:lumMod val="75000"/>
                  </a:schemeClr>
                </a:solidFill>
              </a:rPr>
              <a:t>L’andamento provinciale;</a:t>
            </a:r>
          </a:p>
          <a:p>
            <a:pPr marL="285750" indent="-285750" algn="just">
              <a:buFontTx/>
              <a:buChar char="-"/>
            </a:pPr>
            <a:endParaRPr lang="it-IT" sz="1600" dirty="0">
              <a:solidFill>
                <a:schemeClr val="bg2">
                  <a:lumMod val="75000"/>
                </a:schemeClr>
              </a:solidFill>
            </a:endParaRPr>
          </a:p>
          <a:p>
            <a:pPr marL="285750" indent="-285750" algn="just">
              <a:buFontTx/>
              <a:buChar char="-"/>
            </a:pPr>
            <a:r>
              <a:rPr lang="it-IT" sz="1600" dirty="0">
                <a:solidFill>
                  <a:schemeClr val="bg2">
                    <a:lumMod val="75000"/>
                  </a:schemeClr>
                </a:solidFill>
              </a:rPr>
              <a:t>Le principali destinazioni;  </a:t>
            </a:r>
          </a:p>
          <a:p>
            <a:pPr marL="285750" indent="-285750" algn="just">
              <a:buFontTx/>
              <a:buChar char="-"/>
            </a:pPr>
            <a:endParaRPr lang="it-IT" sz="1600" dirty="0">
              <a:solidFill>
                <a:schemeClr val="bg2">
                  <a:lumMod val="75000"/>
                </a:schemeClr>
              </a:solidFill>
            </a:endParaRPr>
          </a:p>
          <a:p>
            <a:pPr marL="285750" indent="-285750" algn="just">
              <a:buFontTx/>
              <a:buChar char="-"/>
            </a:pPr>
            <a:r>
              <a:rPr lang="it-IT" sz="1600" dirty="0">
                <a:solidFill>
                  <a:schemeClr val="bg2">
                    <a:lumMod val="75000"/>
                  </a:schemeClr>
                </a:solidFill>
              </a:rPr>
              <a:t>La provenienza dei flussi dall’Italia e dall’estero;</a:t>
            </a:r>
          </a:p>
          <a:p>
            <a:pPr marL="285750" indent="-285750" algn="just">
              <a:buFontTx/>
              <a:buChar char="-"/>
            </a:pPr>
            <a:endParaRPr lang="it-IT" sz="1600" dirty="0">
              <a:solidFill>
                <a:schemeClr val="bg2">
                  <a:lumMod val="75000"/>
                </a:schemeClr>
              </a:solidFill>
            </a:endParaRPr>
          </a:p>
          <a:p>
            <a:pPr marL="285750" indent="-285750" algn="just">
              <a:buFontTx/>
              <a:buChar char="-"/>
            </a:pPr>
            <a:r>
              <a:rPr lang="it-IT" sz="1600" dirty="0">
                <a:solidFill>
                  <a:schemeClr val="bg2">
                    <a:lumMod val="75000"/>
                  </a:schemeClr>
                </a:solidFill>
              </a:rPr>
              <a:t>Un focus su alcuni comuni della Regione</a:t>
            </a:r>
          </a:p>
        </p:txBody>
      </p:sp>
      <p:sp>
        <p:nvSpPr>
          <p:cNvPr id="5" name="CasellaDiTesto 4">
            <a:extLst>
              <a:ext uri="{FF2B5EF4-FFF2-40B4-BE49-F238E27FC236}">
                <a16:creationId xmlns:a16="http://schemas.microsoft.com/office/drawing/2014/main" id="{D82FEE7B-6D91-537F-3C50-9066B80B32F9}"/>
              </a:ext>
            </a:extLst>
          </p:cNvPr>
          <p:cNvSpPr txBox="1"/>
          <p:nvPr/>
        </p:nvSpPr>
        <p:spPr>
          <a:xfrm>
            <a:off x="156754" y="6340980"/>
            <a:ext cx="4572000"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700" b="0" i="0" u="none" strike="noStrike" kern="0" cap="none" spc="0" normalizeH="0" baseline="0" noProof="0" dirty="0">
                <a:ln>
                  <a:noFill/>
                </a:ln>
                <a:solidFill>
                  <a:srgbClr val="244061"/>
                </a:solidFill>
                <a:effectLst/>
                <a:uLnTx/>
                <a:uFillTx/>
                <a:latin typeface="Arial"/>
                <a:cs typeface="Arial"/>
                <a:sym typeface="Arial"/>
              </a:rPr>
              <a:t>Nota: le elaborazioni di queste slide sono da considerarsi ancora </a:t>
            </a:r>
            <a:r>
              <a:rPr kumimoji="0" lang="it-IT" sz="700" b="1" i="0" u="none" strike="noStrike" kern="0" cap="none" spc="0" normalizeH="0" baseline="0" noProof="0" dirty="0">
                <a:ln>
                  <a:noFill/>
                </a:ln>
                <a:solidFill>
                  <a:srgbClr val="244061"/>
                </a:solidFill>
                <a:effectLst/>
                <a:uLnTx/>
                <a:uFillTx/>
                <a:latin typeface="Arial"/>
                <a:cs typeface="Arial"/>
                <a:sym typeface="Arial"/>
              </a:rPr>
              <a:t>provvisorie e parziali. I dati sono aggiornati a ottobre 2022 </a:t>
            </a:r>
            <a:r>
              <a:rPr kumimoji="0" lang="it-IT" sz="700" b="0" i="0" u="none" strike="noStrike" kern="0" cap="none" spc="0" normalizeH="0" baseline="0" noProof="0" dirty="0">
                <a:ln>
                  <a:noFill/>
                </a:ln>
                <a:solidFill>
                  <a:srgbClr val="244061"/>
                </a:solidFill>
                <a:effectLst/>
                <a:uLnTx/>
                <a:uFillTx/>
                <a:latin typeface="Arial"/>
                <a:cs typeface="Arial"/>
                <a:sym typeface="Arial"/>
              </a:rPr>
              <a:t>e fanno riferimento all’81% del totale delle strutture ricettive regolarmente iscritte al DMS Puglia. </a:t>
            </a:r>
            <a:endParaRPr kumimoji="0" lang="it-IT" sz="105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5" name="Google Shape;115;p2"/>
          <p:cNvSpPr txBox="1"/>
          <p:nvPr/>
        </p:nvSpPr>
        <p:spPr>
          <a:xfrm>
            <a:off x="214604" y="121510"/>
            <a:ext cx="8723656" cy="307736"/>
          </a:xfrm>
          <a:prstGeom prst="rect">
            <a:avLst/>
          </a:prstGeom>
          <a:solidFill>
            <a:srgbClr val="538CD5"/>
          </a:solidFill>
          <a:ln>
            <a:noFill/>
          </a:ln>
        </p:spPr>
        <p:txBody>
          <a:bodyPr spcFirstLastPara="1" wrap="square" lIns="91425" tIns="45700" rIns="91425" bIns="45700" anchor="t" anchorCtr="0">
            <a:spAutoFit/>
          </a:bodyPr>
          <a:lstStyle/>
          <a:p>
            <a:pPr lvl="0" algn="ctr"/>
            <a:r>
              <a:rPr lang="it-IT" dirty="0">
                <a:solidFill>
                  <a:schemeClr val="bg1"/>
                </a:solidFill>
              </a:rPr>
              <a:t>Il movimento turistico negli esercizi ricettivi da giugno ad agosto: trend 2019, 2021 e 2022</a:t>
            </a:r>
            <a:endParaRPr sz="1400" b="1" i="0" u="none" strike="noStrike" cap="none" dirty="0">
              <a:solidFill>
                <a:schemeClr val="bg1"/>
              </a:solidFill>
              <a:sym typeface="Arial"/>
            </a:endParaRPr>
          </a:p>
        </p:txBody>
      </p:sp>
      <p:sp>
        <p:nvSpPr>
          <p:cNvPr id="10" name="Google Shape;118;p2"/>
          <p:cNvSpPr txBox="1"/>
          <p:nvPr/>
        </p:nvSpPr>
        <p:spPr>
          <a:xfrm>
            <a:off x="214604" y="6397976"/>
            <a:ext cx="884542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dirty="0">
                <a:solidFill>
                  <a:srgbClr val="244061"/>
                </a:solidFill>
                <a:latin typeface="Arial"/>
                <a:ea typeface="Arial"/>
                <a:cs typeface="Arial"/>
                <a:sym typeface="Arial"/>
              </a:rPr>
              <a:t>Fonte: </a:t>
            </a:r>
            <a:r>
              <a:rPr lang="en-US" sz="900" dirty="0" err="1">
                <a:solidFill>
                  <a:srgbClr val="244061"/>
                </a:solidFill>
              </a:rPr>
              <a:t>Ufficio</a:t>
            </a:r>
            <a:r>
              <a:rPr lang="en-US" sz="900" b="0" i="0" u="none" strike="noStrike" cap="none" dirty="0">
                <a:solidFill>
                  <a:srgbClr val="244061"/>
                </a:solidFill>
                <a:latin typeface="Arial"/>
                <a:ea typeface="Arial"/>
                <a:cs typeface="Arial"/>
                <a:sym typeface="Arial"/>
              </a:rPr>
              <a:t> </a:t>
            </a:r>
            <a:r>
              <a:rPr lang="en-US" sz="900" b="0" i="0" u="none" strike="noStrike" cap="none" dirty="0" err="1">
                <a:solidFill>
                  <a:srgbClr val="244061"/>
                </a:solidFill>
                <a:latin typeface="Arial"/>
                <a:ea typeface="Arial"/>
                <a:cs typeface="Arial"/>
                <a:sym typeface="Arial"/>
              </a:rPr>
              <a:t>Osservatorio</a:t>
            </a:r>
            <a:r>
              <a:rPr lang="en-US" sz="900" b="0" i="0" u="none" strike="noStrike" cap="none" dirty="0">
                <a:solidFill>
                  <a:srgbClr val="244061"/>
                </a:solidFill>
                <a:latin typeface="Arial"/>
                <a:ea typeface="Arial"/>
                <a:cs typeface="Arial"/>
                <a:sym typeface="Arial"/>
              </a:rPr>
              <a:t> </a:t>
            </a:r>
            <a:r>
              <a:rPr lang="en-US" sz="900" b="0" i="0" u="none" strike="noStrike" cap="none" dirty="0" err="1">
                <a:solidFill>
                  <a:srgbClr val="244061"/>
                </a:solidFill>
                <a:latin typeface="Arial"/>
                <a:ea typeface="Arial"/>
                <a:cs typeface="Arial"/>
                <a:sym typeface="Arial"/>
              </a:rPr>
              <a:t>su</a:t>
            </a:r>
            <a:r>
              <a:rPr lang="en-US" sz="900" b="0" i="0" u="none" strike="noStrike" cap="none" dirty="0">
                <a:solidFill>
                  <a:srgbClr val="244061"/>
                </a:solidFill>
                <a:latin typeface="Arial"/>
                <a:ea typeface="Arial"/>
                <a:cs typeface="Arial"/>
                <a:sym typeface="Arial"/>
              </a:rPr>
              <a:t> </a:t>
            </a:r>
            <a:r>
              <a:rPr lang="en-US" sz="900" b="0" i="0" u="none" strike="noStrike" cap="none" dirty="0" err="1">
                <a:solidFill>
                  <a:srgbClr val="244061"/>
                </a:solidFill>
                <a:latin typeface="Arial"/>
                <a:ea typeface="Arial"/>
                <a:cs typeface="Arial"/>
                <a:sym typeface="Arial"/>
              </a:rPr>
              <a:t>dati</a:t>
            </a:r>
            <a:r>
              <a:rPr lang="en-US" sz="900" b="0" i="0" u="none" strike="noStrike" cap="none" dirty="0">
                <a:solidFill>
                  <a:srgbClr val="244061"/>
                </a:solidFill>
                <a:latin typeface="Arial"/>
                <a:ea typeface="Arial"/>
                <a:cs typeface="Arial"/>
                <a:sym typeface="Arial"/>
              </a:rPr>
              <a:t> </a:t>
            </a:r>
            <a:r>
              <a:rPr lang="en-US" sz="900" b="0" i="0" u="none" strike="noStrike" cap="none" dirty="0" err="1">
                <a:solidFill>
                  <a:srgbClr val="244061"/>
                </a:solidFill>
                <a:latin typeface="Arial"/>
                <a:ea typeface="Arial"/>
                <a:cs typeface="Arial"/>
                <a:sym typeface="Arial"/>
              </a:rPr>
              <a:t>Istat</a:t>
            </a:r>
            <a:r>
              <a:rPr lang="en-US" sz="900" b="0" i="0" u="none" strike="noStrike" cap="none" dirty="0">
                <a:solidFill>
                  <a:srgbClr val="244061"/>
                </a:solidFill>
                <a:latin typeface="Arial"/>
                <a:ea typeface="Arial"/>
                <a:cs typeface="Arial"/>
                <a:sym typeface="Arial"/>
              </a:rPr>
              <a:t>/Regione Puglia, Pugliapromozione - Spot (Sistema Puglia per </a:t>
            </a:r>
            <a:r>
              <a:rPr lang="en-US" sz="900" b="0" i="0" u="none" strike="noStrike" cap="none" dirty="0" err="1">
                <a:solidFill>
                  <a:srgbClr val="244061"/>
                </a:solidFill>
                <a:latin typeface="Arial"/>
                <a:ea typeface="Arial"/>
                <a:cs typeface="Arial"/>
                <a:sym typeface="Arial"/>
              </a:rPr>
              <a:t>l’Osservatorio</a:t>
            </a:r>
            <a:r>
              <a:rPr lang="en-US" sz="900" b="0" i="0" u="none" strike="noStrike" cap="none" dirty="0">
                <a:solidFill>
                  <a:srgbClr val="244061"/>
                </a:solidFill>
                <a:latin typeface="Arial"/>
                <a:ea typeface="Arial"/>
                <a:cs typeface="Arial"/>
                <a:sym typeface="Arial"/>
              </a:rPr>
              <a:t> </a:t>
            </a:r>
            <a:r>
              <a:rPr lang="en-US" sz="900" b="0" i="0" u="none" strike="noStrike" cap="none" dirty="0" err="1">
                <a:solidFill>
                  <a:srgbClr val="244061"/>
                </a:solidFill>
                <a:latin typeface="Arial"/>
                <a:ea typeface="Arial"/>
                <a:cs typeface="Arial"/>
                <a:sym typeface="Arial"/>
              </a:rPr>
              <a:t>turistico</a:t>
            </a:r>
            <a:r>
              <a:rPr lang="en-US" sz="900" b="0" i="0" u="none" strike="noStrike" cap="none" dirty="0">
                <a:solidFill>
                  <a:srgbClr val="244061"/>
                </a:solidFill>
                <a:latin typeface="Arial"/>
                <a:ea typeface="Arial"/>
                <a:cs typeface="Arial"/>
                <a:sym typeface="Arial"/>
              </a:rPr>
              <a:t>).</a:t>
            </a:r>
          </a:p>
          <a:p>
            <a:pPr marL="0" marR="0" lvl="0" indent="0" algn="l" rtl="0">
              <a:lnSpc>
                <a:spcPct val="100000"/>
              </a:lnSpc>
              <a:spcBef>
                <a:spcPts val="0"/>
              </a:spcBef>
              <a:spcAft>
                <a:spcPts val="0"/>
              </a:spcAft>
              <a:buNone/>
            </a:pPr>
            <a:endParaRPr lang="en-US" sz="700" dirty="0">
              <a:solidFill>
                <a:srgbClr val="244061"/>
              </a:solidFill>
            </a:endParaRPr>
          </a:p>
        </p:txBody>
      </p:sp>
      <p:graphicFrame>
        <p:nvGraphicFramePr>
          <p:cNvPr id="2" name="Tabella 1">
            <a:extLst>
              <a:ext uri="{FF2B5EF4-FFF2-40B4-BE49-F238E27FC236}">
                <a16:creationId xmlns:a16="http://schemas.microsoft.com/office/drawing/2014/main" id="{34878BD7-4DE1-BA8D-86BD-A313F7C223B2}"/>
              </a:ext>
            </a:extLst>
          </p:cNvPr>
          <p:cNvGraphicFramePr>
            <a:graphicFrameLocks noGrp="1"/>
          </p:cNvGraphicFramePr>
          <p:nvPr>
            <p:extLst>
              <p:ext uri="{D42A27DB-BD31-4B8C-83A1-F6EECF244321}">
                <p14:modId xmlns:p14="http://schemas.microsoft.com/office/powerpoint/2010/main" val="1288765909"/>
              </p:ext>
            </p:extLst>
          </p:nvPr>
        </p:nvGraphicFramePr>
        <p:xfrm>
          <a:off x="335280" y="882180"/>
          <a:ext cx="8351518" cy="1630818"/>
        </p:xfrm>
        <a:graphic>
          <a:graphicData uri="http://schemas.openxmlformats.org/drawingml/2006/table">
            <a:tbl>
              <a:tblPr/>
              <a:tblGrid>
                <a:gridCol w="1149292">
                  <a:extLst>
                    <a:ext uri="{9D8B030D-6E8A-4147-A177-3AD203B41FA5}">
                      <a16:colId xmlns:a16="http://schemas.microsoft.com/office/drawing/2014/main" val="3925946434"/>
                    </a:ext>
                  </a:extLst>
                </a:gridCol>
                <a:gridCol w="766194">
                  <a:extLst>
                    <a:ext uri="{9D8B030D-6E8A-4147-A177-3AD203B41FA5}">
                      <a16:colId xmlns:a16="http://schemas.microsoft.com/office/drawing/2014/main" val="1062250344"/>
                    </a:ext>
                  </a:extLst>
                </a:gridCol>
                <a:gridCol w="766194">
                  <a:extLst>
                    <a:ext uri="{9D8B030D-6E8A-4147-A177-3AD203B41FA5}">
                      <a16:colId xmlns:a16="http://schemas.microsoft.com/office/drawing/2014/main" val="2810250359"/>
                    </a:ext>
                  </a:extLst>
                </a:gridCol>
                <a:gridCol w="830044">
                  <a:extLst>
                    <a:ext uri="{9D8B030D-6E8A-4147-A177-3AD203B41FA5}">
                      <a16:colId xmlns:a16="http://schemas.microsoft.com/office/drawing/2014/main" val="2253690482"/>
                    </a:ext>
                  </a:extLst>
                </a:gridCol>
                <a:gridCol w="766194">
                  <a:extLst>
                    <a:ext uri="{9D8B030D-6E8A-4147-A177-3AD203B41FA5}">
                      <a16:colId xmlns:a16="http://schemas.microsoft.com/office/drawing/2014/main" val="66274073"/>
                    </a:ext>
                  </a:extLst>
                </a:gridCol>
                <a:gridCol w="766194">
                  <a:extLst>
                    <a:ext uri="{9D8B030D-6E8A-4147-A177-3AD203B41FA5}">
                      <a16:colId xmlns:a16="http://schemas.microsoft.com/office/drawing/2014/main" val="3024542359"/>
                    </a:ext>
                  </a:extLst>
                </a:gridCol>
                <a:gridCol w="868354">
                  <a:extLst>
                    <a:ext uri="{9D8B030D-6E8A-4147-A177-3AD203B41FA5}">
                      <a16:colId xmlns:a16="http://schemas.microsoft.com/office/drawing/2014/main" val="3152060338"/>
                    </a:ext>
                  </a:extLst>
                </a:gridCol>
                <a:gridCol w="766194">
                  <a:extLst>
                    <a:ext uri="{9D8B030D-6E8A-4147-A177-3AD203B41FA5}">
                      <a16:colId xmlns:a16="http://schemas.microsoft.com/office/drawing/2014/main" val="4186614874"/>
                    </a:ext>
                  </a:extLst>
                </a:gridCol>
                <a:gridCol w="766194">
                  <a:extLst>
                    <a:ext uri="{9D8B030D-6E8A-4147-A177-3AD203B41FA5}">
                      <a16:colId xmlns:a16="http://schemas.microsoft.com/office/drawing/2014/main" val="2171697520"/>
                    </a:ext>
                  </a:extLst>
                </a:gridCol>
                <a:gridCol w="906664">
                  <a:extLst>
                    <a:ext uri="{9D8B030D-6E8A-4147-A177-3AD203B41FA5}">
                      <a16:colId xmlns:a16="http://schemas.microsoft.com/office/drawing/2014/main" val="1428670151"/>
                    </a:ext>
                  </a:extLst>
                </a:gridCol>
              </a:tblGrid>
              <a:tr h="354854">
                <a:tc gridSpan="10">
                  <a:txBody>
                    <a:bodyPr/>
                    <a:lstStyle/>
                    <a:p>
                      <a:pPr algn="ctr" fontAlgn="ctr"/>
                      <a:r>
                        <a:rPr lang="it-IT" sz="1600" b="1" i="0" u="none" strike="noStrike">
                          <a:solidFill>
                            <a:srgbClr val="FFFFFF"/>
                          </a:solidFill>
                          <a:effectLst/>
                          <a:latin typeface="Calibri" panose="020F0502020204030204" pitchFamily="34" charset="0"/>
                        </a:rPr>
                        <a:t>Movimentazione turistica Puglia  </a:t>
                      </a:r>
                      <a:r>
                        <a:rPr lang="it-IT" sz="1100" b="1" i="1" u="none" strike="noStrike">
                          <a:solidFill>
                            <a:srgbClr val="FFFFFF"/>
                          </a:solidFill>
                          <a:effectLst/>
                          <a:latin typeface="Calibri" panose="020F0502020204030204" pitchFamily="34" charset="0"/>
                        </a:rPr>
                        <a:t>giugno - luglio - agosto 2022</a:t>
                      </a:r>
                      <a:endParaRPr lang="it-IT" sz="1600" b="1" i="0" u="none" strike="noStrike">
                        <a:solidFill>
                          <a:srgbClr val="FFFFFF"/>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544394680"/>
                  </a:ext>
                </a:extLst>
              </a:tr>
              <a:tr h="181202">
                <a:tc>
                  <a:txBody>
                    <a:bodyPr/>
                    <a:lstStyle/>
                    <a:p>
                      <a:pPr algn="l" fontAlgn="b"/>
                      <a:r>
                        <a:rPr lang="it-IT" sz="1100" b="1"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gridSpan="3">
                  <a:txBody>
                    <a:bodyPr/>
                    <a:lstStyle/>
                    <a:p>
                      <a:pPr algn="ctr" fontAlgn="b"/>
                      <a:r>
                        <a:rPr lang="it-IT" sz="1100" b="1" i="0" u="none" strike="noStrike">
                          <a:solidFill>
                            <a:srgbClr val="FFFFFF"/>
                          </a:solidFill>
                          <a:effectLst/>
                          <a:latin typeface="Calibri" panose="020F0502020204030204" pitchFamily="34" charset="0"/>
                        </a:rPr>
                        <a:t>ITALIANI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it-IT"/>
                    </a:p>
                  </a:txBody>
                  <a:tcPr/>
                </a:tc>
                <a:tc hMerge="1">
                  <a:txBody>
                    <a:bodyPr/>
                    <a:lstStyle/>
                    <a:p>
                      <a:endParaRPr lang="it-IT"/>
                    </a:p>
                  </a:txBody>
                  <a:tcPr/>
                </a:tc>
                <a:tc gridSpan="3">
                  <a:txBody>
                    <a:bodyPr/>
                    <a:lstStyle/>
                    <a:p>
                      <a:pPr algn="ctr" fontAlgn="b"/>
                      <a:r>
                        <a:rPr lang="it-IT" sz="1100" b="1" i="0" u="none" strike="noStrike">
                          <a:solidFill>
                            <a:srgbClr val="FFFFFF"/>
                          </a:solidFill>
                          <a:effectLst/>
                          <a:latin typeface="Calibri" panose="020F0502020204030204" pitchFamily="34" charset="0"/>
                        </a:rPr>
                        <a:t>STRANIERI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it-IT"/>
                    </a:p>
                  </a:txBody>
                  <a:tcPr/>
                </a:tc>
                <a:tc hMerge="1">
                  <a:txBody>
                    <a:bodyPr/>
                    <a:lstStyle/>
                    <a:p>
                      <a:endParaRPr lang="it-IT"/>
                    </a:p>
                  </a:txBody>
                  <a:tcPr/>
                </a:tc>
                <a:tc gridSpan="2">
                  <a:txBody>
                    <a:bodyPr/>
                    <a:lstStyle/>
                    <a:p>
                      <a:pPr algn="ctr" fontAlgn="b"/>
                      <a:r>
                        <a:rPr lang="it-IT" sz="1100" b="1" i="0" u="none" strike="noStrike">
                          <a:solidFill>
                            <a:srgbClr val="FFFFFF"/>
                          </a:solidFill>
                          <a:effectLst/>
                          <a:latin typeface="Calibri" panose="020F0502020204030204" pitchFamily="34" charset="0"/>
                        </a:rPr>
                        <a:t>TOTALE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hMerge="1">
                  <a:txBody>
                    <a:bodyPr/>
                    <a:lstStyle/>
                    <a:p>
                      <a:endParaRPr lang="it-IT"/>
                    </a:p>
                  </a:txBody>
                  <a:tcPr/>
                </a:tc>
                <a:tc>
                  <a:txBody>
                    <a:bodyPr/>
                    <a:lstStyle/>
                    <a:p>
                      <a:pPr algn="ctr" fontAlgn="b"/>
                      <a:r>
                        <a:rPr lang="it-IT" sz="1100" b="1"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095062258"/>
                  </a:ext>
                </a:extLst>
              </a:tr>
              <a:tr h="369954">
                <a:tc>
                  <a:txBody>
                    <a:bodyPr/>
                    <a:lstStyle/>
                    <a:p>
                      <a:pPr algn="l" fontAlgn="b"/>
                      <a:r>
                        <a:rPr lang="it-IT" sz="1100" b="1"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it-IT" sz="1100" b="1" i="0" u="none" strike="noStrike">
                          <a:solidFill>
                            <a:srgbClr val="FFFFFF"/>
                          </a:solidFill>
                          <a:effectLst/>
                          <a:latin typeface="Calibri" panose="020F0502020204030204" pitchFamily="34" charset="0"/>
                        </a:rPr>
                        <a:t>Arrivi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it-IT" sz="1100" b="1" i="0" u="none" strike="noStrike">
                          <a:solidFill>
                            <a:srgbClr val="FFFFFF"/>
                          </a:solidFill>
                          <a:effectLst/>
                          <a:latin typeface="Calibri" panose="020F0502020204030204" pitchFamily="34" charset="0"/>
                        </a:rPr>
                        <a:t>Presenze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it-IT" sz="1100" b="1" i="0" u="none" strike="noStrike">
                          <a:solidFill>
                            <a:srgbClr val="FFFFFF"/>
                          </a:solidFill>
                          <a:effectLst/>
                          <a:latin typeface="Calibri" panose="020F0502020204030204" pitchFamily="34" charset="0"/>
                        </a:rPr>
                        <a:t>Permanenza media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it-IT" sz="1100" b="1" i="0" u="none" strike="noStrike">
                          <a:solidFill>
                            <a:srgbClr val="FFFFFF"/>
                          </a:solidFill>
                          <a:effectLst/>
                          <a:latin typeface="Calibri" panose="020F0502020204030204" pitchFamily="34" charset="0"/>
                        </a:rPr>
                        <a:t>Arrivi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it-IT" sz="1100" b="1" i="0" u="none" strike="noStrike">
                          <a:solidFill>
                            <a:srgbClr val="FFFFFF"/>
                          </a:solidFill>
                          <a:effectLst/>
                          <a:latin typeface="Calibri" panose="020F0502020204030204" pitchFamily="34" charset="0"/>
                        </a:rPr>
                        <a:t>Presenze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it-IT" sz="1100" b="1" i="0" u="none" strike="noStrike">
                          <a:solidFill>
                            <a:srgbClr val="FFFFFF"/>
                          </a:solidFill>
                          <a:effectLst/>
                          <a:latin typeface="Calibri" panose="020F0502020204030204" pitchFamily="34" charset="0"/>
                        </a:rPr>
                        <a:t>Permanenza media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it-IT" sz="1100" b="1" i="0" u="none" strike="noStrike">
                          <a:solidFill>
                            <a:srgbClr val="FFFFFF"/>
                          </a:solidFill>
                          <a:effectLst/>
                          <a:latin typeface="Calibri" panose="020F0502020204030204" pitchFamily="34" charset="0"/>
                        </a:rPr>
                        <a:t>Arrivi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it-IT" sz="1100" b="1" i="0" u="none" strike="noStrike">
                          <a:solidFill>
                            <a:srgbClr val="FFFFFF"/>
                          </a:solidFill>
                          <a:effectLst/>
                          <a:latin typeface="Calibri" panose="020F0502020204030204" pitchFamily="34" charset="0"/>
                        </a:rPr>
                        <a:t>Presenze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it-IT" sz="1100" b="1" i="0" u="none" strike="noStrike">
                          <a:solidFill>
                            <a:srgbClr val="FFFFFF"/>
                          </a:solidFill>
                          <a:effectLst/>
                          <a:latin typeface="Calibri" panose="020F0502020204030204" pitchFamily="34" charset="0"/>
                        </a:rPr>
                        <a:t>Permanenza media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739931729"/>
                  </a:ext>
                </a:extLst>
              </a:tr>
              <a:tr h="181202">
                <a:tc>
                  <a:txBody>
                    <a:bodyPr/>
                    <a:lstStyle/>
                    <a:p>
                      <a:pPr algn="ctr" fontAlgn="b"/>
                      <a:r>
                        <a:rPr lang="it-IT" sz="1100" b="1" i="0" u="none" strike="noStrike" dirty="0">
                          <a:solidFill>
                            <a:srgbClr val="000000"/>
                          </a:solidFill>
                          <a:effectLst/>
                          <a:latin typeface="Calibri" panose="020F0502020204030204" pitchFamily="34" charset="0"/>
                        </a:rPr>
                        <a:t>GIUGNO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dirty="0">
                          <a:solidFill>
                            <a:srgbClr val="000000"/>
                          </a:solidFill>
                          <a:effectLst/>
                          <a:latin typeface="Calibri" panose="020F0502020204030204" pitchFamily="34" charset="0"/>
                        </a:rPr>
                        <a:t>411.908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dirty="0">
                          <a:solidFill>
                            <a:srgbClr val="000000"/>
                          </a:solidFill>
                          <a:effectLst/>
                          <a:latin typeface="Calibri" panose="020F0502020204030204" pitchFamily="34" charset="0"/>
                        </a:rPr>
                        <a:t>1.512.369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dirty="0">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dirty="0">
                          <a:solidFill>
                            <a:srgbClr val="000000"/>
                          </a:solidFill>
                          <a:effectLst/>
                          <a:latin typeface="Calibri" panose="020F0502020204030204" pitchFamily="34" charset="0"/>
                        </a:rPr>
                        <a:t>181.140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dirty="0">
                          <a:solidFill>
                            <a:srgbClr val="000000"/>
                          </a:solidFill>
                          <a:effectLst/>
                          <a:latin typeface="Calibri" panose="020F0502020204030204" pitchFamily="34" charset="0"/>
                        </a:rPr>
                        <a:t>649.850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dirty="0">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dirty="0">
                          <a:solidFill>
                            <a:srgbClr val="000000"/>
                          </a:solidFill>
                          <a:effectLst/>
                          <a:latin typeface="Calibri" panose="020F0502020204030204" pitchFamily="34" charset="0"/>
                        </a:rPr>
                        <a:t>593.048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2.162.219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3920229"/>
                  </a:ext>
                </a:extLst>
              </a:tr>
              <a:tr h="181202">
                <a:tc>
                  <a:txBody>
                    <a:bodyPr/>
                    <a:lstStyle/>
                    <a:p>
                      <a:pPr algn="ctr" fontAlgn="b"/>
                      <a:r>
                        <a:rPr lang="it-IT" sz="1100" b="1" i="0" u="none" strike="noStrike" dirty="0">
                          <a:solidFill>
                            <a:srgbClr val="000000"/>
                          </a:solidFill>
                          <a:effectLst/>
                          <a:latin typeface="Calibri" panose="020F0502020204030204" pitchFamily="34" charset="0"/>
                        </a:rPr>
                        <a:t>LUGLIO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567.771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2.808.989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203.643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827.420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dirty="0">
                          <a:solidFill>
                            <a:srgbClr val="000000"/>
                          </a:solidFill>
                          <a:effectLst/>
                          <a:latin typeface="Calibri" panose="020F0502020204030204" pitchFamily="34" charset="0"/>
                        </a:rPr>
                        <a:t>771.414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dirty="0">
                          <a:solidFill>
                            <a:srgbClr val="000000"/>
                          </a:solidFill>
                          <a:effectLst/>
                          <a:latin typeface="Calibri" panose="020F0502020204030204" pitchFamily="34" charset="0"/>
                        </a:rPr>
                        <a:t>3.636.409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810471"/>
                  </a:ext>
                </a:extLst>
              </a:tr>
              <a:tr h="181202">
                <a:tc>
                  <a:txBody>
                    <a:bodyPr/>
                    <a:lstStyle/>
                    <a:p>
                      <a:pPr algn="ctr" fontAlgn="b"/>
                      <a:r>
                        <a:rPr lang="it-IT" sz="1100" b="1" i="0" u="none" strike="noStrike" dirty="0">
                          <a:solidFill>
                            <a:srgbClr val="000000"/>
                          </a:solidFill>
                          <a:effectLst/>
                          <a:latin typeface="Calibri" panose="020F0502020204030204" pitchFamily="34" charset="0"/>
                        </a:rPr>
                        <a:t>AGOSTO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649.001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3.723.590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167.639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699.481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816.640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dirty="0">
                          <a:solidFill>
                            <a:srgbClr val="000000"/>
                          </a:solidFill>
                          <a:effectLst/>
                          <a:latin typeface="Calibri" panose="020F0502020204030204" pitchFamily="34" charset="0"/>
                        </a:rPr>
                        <a:t>4.423.071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100" b="1"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654944"/>
                  </a:ext>
                </a:extLst>
              </a:tr>
              <a:tr h="181202">
                <a:tc>
                  <a:txBody>
                    <a:bodyPr/>
                    <a:lstStyle/>
                    <a:p>
                      <a:pPr algn="l" fontAlgn="b"/>
                      <a:r>
                        <a:rPr lang="it-IT" sz="1100" b="1" i="0" u="none" strike="noStrike">
                          <a:solidFill>
                            <a:srgbClr val="FFFFFF"/>
                          </a:solidFill>
                          <a:effectLst/>
                          <a:latin typeface="Calibri" panose="020F0502020204030204" pitchFamily="34" charset="0"/>
                        </a:rPr>
                        <a:t>TOTALE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it-IT" sz="1100" b="1" i="0" u="none" strike="noStrike">
                          <a:solidFill>
                            <a:srgbClr val="FFFFFF"/>
                          </a:solidFill>
                          <a:effectLst/>
                          <a:latin typeface="Calibri" panose="020F0502020204030204" pitchFamily="34" charset="0"/>
                        </a:rPr>
                        <a:t>1.628.680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it-IT" sz="1100" b="1" i="0" u="none" strike="noStrike">
                          <a:solidFill>
                            <a:srgbClr val="FFFFFF"/>
                          </a:solidFill>
                          <a:effectLst/>
                          <a:latin typeface="Calibri" panose="020F0502020204030204" pitchFamily="34" charset="0"/>
                        </a:rPr>
                        <a:t>8.044.948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it-IT" sz="1100" b="1" i="0" u="none" strike="noStrike">
                          <a:solidFill>
                            <a:srgbClr val="FFFFFF"/>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it-IT" sz="1100" b="1" i="0" u="none" strike="noStrike">
                          <a:solidFill>
                            <a:srgbClr val="FFFFFF"/>
                          </a:solidFill>
                          <a:effectLst/>
                          <a:latin typeface="Calibri" panose="020F0502020204030204" pitchFamily="34" charset="0"/>
                        </a:rPr>
                        <a:t>552.422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it-IT" sz="1100" b="1" i="0" u="none" strike="noStrike">
                          <a:solidFill>
                            <a:srgbClr val="FFFFFF"/>
                          </a:solidFill>
                          <a:effectLst/>
                          <a:latin typeface="Calibri" panose="020F0502020204030204" pitchFamily="34" charset="0"/>
                        </a:rPr>
                        <a:t>2.176.751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it-IT" sz="1100" b="1" i="0" u="none" strike="noStrike">
                          <a:solidFill>
                            <a:srgbClr val="FFFFFF"/>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it-IT" sz="1100" b="1" i="0" u="none" strike="noStrike">
                          <a:solidFill>
                            <a:srgbClr val="FFFFFF"/>
                          </a:solidFill>
                          <a:effectLst/>
                          <a:latin typeface="Calibri" panose="020F0502020204030204" pitchFamily="34" charset="0"/>
                        </a:rPr>
                        <a:t>2.181.102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it-IT" sz="1100" b="1" i="0" u="none" strike="noStrike">
                          <a:solidFill>
                            <a:srgbClr val="FFFFFF"/>
                          </a:solidFill>
                          <a:effectLst/>
                          <a:latin typeface="Calibri" panose="020F0502020204030204" pitchFamily="34" charset="0"/>
                        </a:rPr>
                        <a:t>10.221.699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it-IT" sz="1100" b="1" i="0" u="none" strike="noStrike" dirty="0">
                          <a:solidFill>
                            <a:srgbClr val="FFFFFF"/>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3118889228"/>
                  </a:ext>
                </a:extLst>
              </a:tr>
            </a:tbl>
          </a:graphicData>
        </a:graphic>
      </p:graphicFrame>
      <p:sp>
        <p:nvSpPr>
          <p:cNvPr id="5" name="CasellaDiTesto 4">
            <a:extLst>
              <a:ext uri="{FF2B5EF4-FFF2-40B4-BE49-F238E27FC236}">
                <a16:creationId xmlns:a16="http://schemas.microsoft.com/office/drawing/2014/main" id="{7EE1E45F-466A-441E-F214-7D55A999B7BF}"/>
              </a:ext>
            </a:extLst>
          </p:cNvPr>
          <p:cNvSpPr txBox="1"/>
          <p:nvPr/>
        </p:nvSpPr>
        <p:spPr>
          <a:xfrm>
            <a:off x="6551629" y="2932587"/>
            <a:ext cx="2026763" cy="3323987"/>
          </a:xfrm>
          <a:prstGeom prst="rect">
            <a:avLst/>
          </a:prstGeom>
          <a:noFill/>
        </p:spPr>
        <p:txBody>
          <a:bodyPr wrap="square" rtlCol="0">
            <a:spAutoFit/>
          </a:bodyPr>
          <a:lstStyle/>
          <a:p>
            <a:r>
              <a:rPr lang="it-IT" dirty="0">
                <a:solidFill>
                  <a:schemeClr val="bg2">
                    <a:lumMod val="75000"/>
                  </a:schemeClr>
                </a:solidFill>
              </a:rPr>
              <a:t>L’estate 2022 ha fatto registrare in Puglia più di 10 milioni di presenze e più di 2 milioni di arrivi. La costante crescita dell’attrattività pugliese è testimoniata dagli incrementi che si sono registrati nei tre mesi estivi, sia rispetto al 2021 (+9% arrivi e +5% presenze) , sia rispetto al 2019 (+4% arrivi e +3% presenze). </a:t>
            </a:r>
          </a:p>
        </p:txBody>
      </p:sp>
      <p:pic>
        <p:nvPicPr>
          <p:cNvPr id="6" name="Immagine 5">
            <a:extLst>
              <a:ext uri="{FF2B5EF4-FFF2-40B4-BE49-F238E27FC236}">
                <a16:creationId xmlns:a16="http://schemas.microsoft.com/office/drawing/2014/main" id="{E9C1B2E3-03EF-3FFD-4A3D-D07B99140C6B}"/>
              </a:ext>
            </a:extLst>
          </p:cNvPr>
          <p:cNvPicPr>
            <a:picLocks noChangeAspect="1"/>
          </p:cNvPicPr>
          <p:nvPr/>
        </p:nvPicPr>
        <p:blipFill>
          <a:blip r:embed="rId3"/>
          <a:stretch>
            <a:fillRect/>
          </a:stretch>
        </p:blipFill>
        <p:spPr>
          <a:xfrm>
            <a:off x="382415" y="2647726"/>
            <a:ext cx="5883073" cy="34628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5" name="Google Shape;115;p2"/>
          <p:cNvSpPr txBox="1"/>
          <p:nvPr/>
        </p:nvSpPr>
        <p:spPr>
          <a:xfrm>
            <a:off x="214604" y="121510"/>
            <a:ext cx="8322905" cy="307736"/>
          </a:xfrm>
          <a:prstGeom prst="rect">
            <a:avLst/>
          </a:prstGeom>
          <a:solidFill>
            <a:srgbClr val="538CD5"/>
          </a:solidFill>
          <a:ln>
            <a:noFill/>
          </a:ln>
        </p:spPr>
        <p:txBody>
          <a:bodyPr spcFirstLastPara="1" wrap="square" lIns="91425" tIns="45700" rIns="91425" bIns="45700" anchor="t" anchorCtr="0">
            <a:spAutoFit/>
          </a:bodyPr>
          <a:lstStyle/>
          <a:p>
            <a:pPr lvl="0" algn="ctr"/>
            <a:r>
              <a:rPr lang="it-IT" dirty="0">
                <a:solidFill>
                  <a:schemeClr val="bg1"/>
                </a:solidFill>
              </a:rPr>
              <a:t>Il movimento turistico negli esercizi ricettivi da giugno ad agosto: trend 2019, 2021 e 2022</a:t>
            </a:r>
            <a:endParaRPr sz="1400" b="1" i="0" u="none" strike="noStrike" cap="none" dirty="0">
              <a:solidFill>
                <a:schemeClr val="bg1"/>
              </a:solidFill>
              <a:sym typeface="Arial"/>
            </a:endParaRPr>
          </a:p>
        </p:txBody>
      </p:sp>
      <p:sp>
        <p:nvSpPr>
          <p:cNvPr id="10" name="CasellaDiTesto 9"/>
          <p:cNvSpPr txBox="1"/>
          <p:nvPr/>
        </p:nvSpPr>
        <p:spPr>
          <a:xfrm>
            <a:off x="38100" y="429246"/>
            <a:ext cx="9067800" cy="5909310"/>
          </a:xfrm>
          <a:prstGeom prst="rect">
            <a:avLst/>
          </a:prstGeom>
          <a:noFill/>
        </p:spPr>
        <p:txBody>
          <a:bodyPr wrap="square" rtlCol="0">
            <a:spAutoFit/>
          </a:bodyPr>
          <a:lstStyle/>
          <a:p>
            <a:pPr algn="ctr"/>
            <a:r>
              <a:rPr lang="it-IT" b="1" dirty="0">
                <a:solidFill>
                  <a:schemeClr val="bg2">
                    <a:lumMod val="75000"/>
                  </a:schemeClr>
                </a:solidFill>
              </a:rPr>
              <a:t>2019/2022</a:t>
            </a:r>
          </a:p>
          <a:p>
            <a:pPr algn="ctr"/>
            <a:endParaRPr lang="it-IT" b="1" dirty="0">
              <a:solidFill>
                <a:schemeClr val="bg2">
                  <a:lumMod val="75000"/>
                </a:schemeClr>
              </a:solidFill>
            </a:endParaRPr>
          </a:p>
          <a:p>
            <a:pPr algn="ctr"/>
            <a:r>
              <a:rPr lang="it-IT" dirty="0">
                <a:solidFill>
                  <a:schemeClr val="bg2">
                    <a:lumMod val="75000"/>
                  </a:schemeClr>
                </a:solidFill>
              </a:rPr>
              <a:t>*********</a:t>
            </a:r>
            <a:endParaRPr lang="it-IT" b="1" dirty="0">
              <a:solidFill>
                <a:schemeClr val="bg2">
                  <a:lumMod val="75000"/>
                </a:schemeClr>
              </a:solidFill>
            </a:endParaRPr>
          </a:p>
          <a:p>
            <a:pPr marL="285750" indent="-285750" algn="ctr">
              <a:buFont typeface="Wingdings" panose="05000000000000000000" pitchFamily="2" charset="2"/>
              <a:buChar char="Ø"/>
            </a:pPr>
            <a:r>
              <a:rPr lang="it-IT" dirty="0">
                <a:solidFill>
                  <a:schemeClr val="bg2">
                    <a:lumMod val="75000"/>
                  </a:schemeClr>
                </a:solidFill>
              </a:rPr>
              <a:t>Da giugno ad agosto 2022 si </a:t>
            </a:r>
            <a:r>
              <a:rPr lang="it-IT" b="1" dirty="0">
                <a:solidFill>
                  <a:schemeClr val="bg2">
                    <a:lumMod val="75000"/>
                  </a:schemeClr>
                </a:solidFill>
              </a:rPr>
              <a:t>registrano 2.181.101 arrivi e 10.221.699 pernottamenti </a:t>
            </a:r>
            <a:r>
              <a:rPr lang="it-IT" dirty="0">
                <a:solidFill>
                  <a:schemeClr val="bg2">
                    <a:lumMod val="75000"/>
                  </a:schemeClr>
                </a:solidFill>
              </a:rPr>
              <a:t>con una variazione del </a:t>
            </a:r>
            <a:r>
              <a:rPr lang="it-IT" b="1" dirty="0">
                <a:solidFill>
                  <a:schemeClr val="bg2">
                    <a:lumMod val="75000"/>
                  </a:schemeClr>
                </a:solidFill>
              </a:rPr>
              <a:t>+4,2% e del +3,1% rispetto allo stesso periodo del 2019</a:t>
            </a:r>
            <a:r>
              <a:rPr lang="it-IT" dirty="0">
                <a:solidFill>
                  <a:schemeClr val="bg2">
                    <a:lumMod val="75000"/>
                  </a:schemeClr>
                </a:solidFill>
              </a:rPr>
              <a:t>, un risultato trainato dalla </a:t>
            </a:r>
            <a:r>
              <a:rPr lang="it-IT" b="1" dirty="0">
                <a:solidFill>
                  <a:schemeClr val="bg2">
                    <a:lumMod val="75000"/>
                  </a:schemeClr>
                </a:solidFill>
              </a:rPr>
              <a:t>ripresa del turismo internazionale</a:t>
            </a:r>
            <a:r>
              <a:rPr lang="it-IT" dirty="0">
                <a:solidFill>
                  <a:schemeClr val="bg2">
                    <a:lumMod val="75000"/>
                  </a:schemeClr>
                </a:solidFill>
              </a:rPr>
              <a:t>. </a:t>
            </a:r>
          </a:p>
          <a:p>
            <a:pPr algn="ctr"/>
            <a:endParaRPr lang="it-IT" dirty="0">
              <a:solidFill>
                <a:schemeClr val="bg2">
                  <a:lumMod val="75000"/>
                </a:schemeClr>
              </a:solidFill>
            </a:endParaRPr>
          </a:p>
          <a:p>
            <a:pPr algn="ctr"/>
            <a:endParaRPr lang="it-IT" dirty="0">
              <a:solidFill>
                <a:schemeClr val="bg2">
                  <a:lumMod val="75000"/>
                </a:schemeClr>
              </a:solidFill>
            </a:endParaRPr>
          </a:p>
          <a:p>
            <a:pPr marL="285750" indent="-285750" algn="ctr">
              <a:buFont typeface="Wingdings" panose="05000000000000000000" pitchFamily="2" charset="2"/>
              <a:buChar char="Ø"/>
            </a:pPr>
            <a:r>
              <a:rPr lang="it-IT" dirty="0">
                <a:solidFill>
                  <a:schemeClr val="bg2">
                    <a:lumMod val="75000"/>
                  </a:schemeClr>
                </a:solidFill>
              </a:rPr>
              <a:t>Il </a:t>
            </a:r>
            <a:r>
              <a:rPr lang="it-IT" b="1" dirty="0">
                <a:solidFill>
                  <a:schemeClr val="bg2">
                    <a:lumMod val="75000"/>
                  </a:schemeClr>
                </a:solidFill>
              </a:rPr>
              <a:t>movimento turistico dall’estero </a:t>
            </a:r>
            <a:r>
              <a:rPr lang="it-IT" dirty="0">
                <a:solidFill>
                  <a:schemeClr val="bg2">
                    <a:lumMod val="75000"/>
                  </a:schemeClr>
                </a:solidFill>
              </a:rPr>
              <a:t>nei tre mesi estivi è aumentato del </a:t>
            </a:r>
            <a:r>
              <a:rPr lang="it-IT" b="1" dirty="0">
                <a:solidFill>
                  <a:schemeClr val="bg2">
                    <a:lumMod val="75000"/>
                  </a:schemeClr>
                </a:solidFill>
              </a:rPr>
              <a:t>+13% per gli arrivi rispetto all’estate pre pandemia </a:t>
            </a:r>
            <a:r>
              <a:rPr lang="it-IT" dirty="0">
                <a:solidFill>
                  <a:schemeClr val="bg2">
                    <a:lumMod val="75000"/>
                  </a:schemeClr>
                </a:solidFill>
              </a:rPr>
              <a:t>a fronte di una </a:t>
            </a:r>
            <a:r>
              <a:rPr lang="it-IT" b="1" dirty="0">
                <a:solidFill>
                  <a:schemeClr val="bg2">
                    <a:lumMod val="75000"/>
                  </a:schemeClr>
                </a:solidFill>
              </a:rPr>
              <a:t>crescita più contenuta (+2%) del turismo nazionale</a:t>
            </a:r>
            <a:r>
              <a:rPr lang="it-IT" dirty="0">
                <a:solidFill>
                  <a:schemeClr val="bg2">
                    <a:lumMod val="75000"/>
                  </a:schemeClr>
                </a:solidFill>
              </a:rPr>
              <a:t>. </a:t>
            </a:r>
          </a:p>
          <a:p>
            <a:pPr algn="ctr"/>
            <a:endParaRPr lang="it-IT" dirty="0">
              <a:solidFill>
                <a:schemeClr val="bg2">
                  <a:lumMod val="75000"/>
                </a:schemeClr>
              </a:solidFill>
            </a:endParaRPr>
          </a:p>
          <a:p>
            <a:pPr marL="285750" indent="-285750" algn="ctr">
              <a:buFont typeface="Wingdings" panose="05000000000000000000" pitchFamily="2" charset="2"/>
              <a:buChar char="Ø"/>
            </a:pPr>
            <a:endParaRPr lang="it-IT" dirty="0">
              <a:solidFill>
                <a:schemeClr val="bg2">
                  <a:lumMod val="75000"/>
                </a:schemeClr>
              </a:solidFill>
            </a:endParaRPr>
          </a:p>
          <a:p>
            <a:pPr marL="285750" indent="-285750" algn="ctr">
              <a:buFont typeface="Wingdings" panose="05000000000000000000" pitchFamily="2" charset="2"/>
              <a:buChar char="Ø"/>
            </a:pPr>
            <a:r>
              <a:rPr lang="it-IT" dirty="0">
                <a:solidFill>
                  <a:schemeClr val="bg2">
                    <a:lumMod val="75000"/>
                  </a:schemeClr>
                </a:solidFill>
              </a:rPr>
              <a:t>Il mese di</a:t>
            </a:r>
            <a:r>
              <a:rPr lang="it-IT" b="1" dirty="0">
                <a:solidFill>
                  <a:schemeClr val="bg2">
                    <a:lumMod val="75000"/>
                  </a:schemeClr>
                </a:solidFill>
              </a:rPr>
              <a:t> luglio </a:t>
            </a:r>
            <a:r>
              <a:rPr lang="it-IT" dirty="0">
                <a:solidFill>
                  <a:schemeClr val="bg2">
                    <a:lumMod val="75000"/>
                  </a:schemeClr>
                </a:solidFill>
              </a:rPr>
              <a:t>è stato particolarmente positivo con un incremento del </a:t>
            </a:r>
            <a:r>
              <a:rPr lang="it-IT" b="1" dirty="0">
                <a:solidFill>
                  <a:schemeClr val="bg2">
                    <a:lumMod val="75000"/>
                  </a:schemeClr>
                </a:solidFill>
              </a:rPr>
              <a:t>+16% degli arrivi e del +5,5% delle presenze</a:t>
            </a:r>
            <a:r>
              <a:rPr lang="it-IT" dirty="0">
                <a:solidFill>
                  <a:schemeClr val="bg2">
                    <a:lumMod val="75000"/>
                  </a:schemeClr>
                </a:solidFill>
              </a:rPr>
              <a:t>; a </a:t>
            </a:r>
            <a:r>
              <a:rPr lang="it-IT" b="1" dirty="0">
                <a:solidFill>
                  <a:schemeClr val="bg2">
                    <a:lumMod val="75000"/>
                  </a:schemeClr>
                </a:solidFill>
              </a:rPr>
              <a:t>giugno</a:t>
            </a:r>
            <a:r>
              <a:rPr lang="it-IT" dirty="0">
                <a:solidFill>
                  <a:schemeClr val="bg2">
                    <a:lumMod val="75000"/>
                  </a:schemeClr>
                </a:solidFill>
              </a:rPr>
              <a:t> il trend è del </a:t>
            </a:r>
            <a:r>
              <a:rPr lang="it-IT" b="1" dirty="0">
                <a:solidFill>
                  <a:schemeClr val="bg2">
                    <a:lumMod val="75000"/>
                  </a:schemeClr>
                </a:solidFill>
              </a:rPr>
              <a:t>+2,2% per gli arrivi e del +6,4% per le presenze</a:t>
            </a:r>
            <a:r>
              <a:rPr lang="it-IT" dirty="0">
                <a:solidFill>
                  <a:schemeClr val="bg2">
                    <a:lumMod val="75000"/>
                  </a:schemeClr>
                </a:solidFill>
              </a:rPr>
              <a:t>. </a:t>
            </a:r>
            <a:r>
              <a:rPr lang="it-IT" b="1" dirty="0">
                <a:solidFill>
                  <a:schemeClr val="bg2">
                    <a:lumMod val="75000"/>
                  </a:schemeClr>
                </a:solidFill>
              </a:rPr>
              <a:t>Agosto</a:t>
            </a:r>
            <a:r>
              <a:rPr lang="it-IT" dirty="0">
                <a:solidFill>
                  <a:schemeClr val="bg2">
                    <a:lumMod val="75000"/>
                  </a:schemeClr>
                </a:solidFill>
              </a:rPr>
              <a:t> conferma le presenze del </a:t>
            </a:r>
            <a:r>
              <a:rPr lang="it-IT" dirty="0" err="1">
                <a:solidFill>
                  <a:schemeClr val="bg2">
                    <a:lumMod val="75000"/>
                  </a:schemeClr>
                </a:solidFill>
              </a:rPr>
              <a:t>pre</a:t>
            </a:r>
            <a:r>
              <a:rPr lang="it-IT" dirty="0">
                <a:solidFill>
                  <a:schemeClr val="bg2">
                    <a:lumMod val="75000"/>
                  </a:schemeClr>
                </a:solidFill>
              </a:rPr>
              <a:t>-pandemia, anche per questo mese si registra un importante incremento della componente straniera che supera sia per gli arrivi che per le presenze il dato del 2019.</a:t>
            </a:r>
          </a:p>
          <a:p>
            <a:pPr marL="285750" indent="-285750" algn="ctr">
              <a:buFont typeface="Wingdings" panose="05000000000000000000" pitchFamily="2" charset="2"/>
              <a:buChar char="Ø"/>
            </a:pPr>
            <a:endParaRPr lang="it-IT" b="1" dirty="0">
              <a:solidFill>
                <a:schemeClr val="bg2">
                  <a:lumMod val="75000"/>
                </a:schemeClr>
              </a:solidFill>
            </a:endParaRPr>
          </a:p>
          <a:p>
            <a:pPr marL="285750" indent="-285750" algn="ctr">
              <a:buFont typeface="Wingdings" panose="05000000000000000000" pitchFamily="2" charset="2"/>
              <a:buChar char="Ø"/>
            </a:pPr>
            <a:r>
              <a:rPr lang="it-IT" b="1" dirty="0">
                <a:solidFill>
                  <a:schemeClr val="accent1">
                    <a:lumMod val="50000"/>
                  </a:schemeClr>
                </a:solidFill>
              </a:rPr>
              <a:t>Il tasso d’internazionalizzazione nell’estate 2022, </a:t>
            </a:r>
            <a:r>
              <a:rPr lang="it-IT" dirty="0">
                <a:solidFill>
                  <a:schemeClr val="accent1">
                    <a:lumMod val="50000"/>
                  </a:schemeClr>
                </a:solidFill>
              </a:rPr>
              <a:t>ovvero</a:t>
            </a:r>
            <a:r>
              <a:rPr lang="it-IT" b="1" dirty="0">
                <a:solidFill>
                  <a:schemeClr val="accent1">
                    <a:lumMod val="50000"/>
                  </a:schemeClr>
                </a:solidFill>
              </a:rPr>
              <a:t> </a:t>
            </a:r>
            <a:r>
              <a:rPr lang="it-IT" dirty="0">
                <a:solidFill>
                  <a:schemeClr val="accent1">
                    <a:lumMod val="50000"/>
                  </a:schemeClr>
                </a:solidFill>
              </a:rPr>
              <a:t>la quota di stranieri sul totale dei viaggiatori, raggiunge il 25% per gli arrivi e il 21% per le presenze, superando anche se di poco i livelli </a:t>
            </a:r>
            <a:r>
              <a:rPr lang="it-IT" dirty="0" err="1">
                <a:solidFill>
                  <a:schemeClr val="accent1">
                    <a:lumMod val="50000"/>
                  </a:schemeClr>
                </a:solidFill>
              </a:rPr>
              <a:t>pre</a:t>
            </a:r>
            <a:r>
              <a:rPr lang="it-IT" dirty="0">
                <a:solidFill>
                  <a:schemeClr val="accent1">
                    <a:lumMod val="50000"/>
                  </a:schemeClr>
                </a:solidFill>
              </a:rPr>
              <a:t>-pandemia. </a:t>
            </a:r>
          </a:p>
          <a:p>
            <a:pPr marL="285750" indent="-285750" algn="ctr">
              <a:buFont typeface="Wingdings" panose="05000000000000000000" pitchFamily="2" charset="2"/>
              <a:buChar char="Ø"/>
            </a:pPr>
            <a:endParaRPr lang="it-IT" b="1" dirty="0">
              <a:solidFill>
                <a:schemeClr val="bg2">
                  <a:lumMod val="75000"/>
                </a:schemeClr>
              </a:solidFill>
            </a:endParaRPr>
          </a:p>
          <a:p>
            <a:pPr algn="ctr"/>
            <a:endParaRPr lang="it-IT" dirty="0">
              <a:solidFill>
                <a:schemeClr val="bg2">
                  <a:lumMod val="75000"/>
                </a:schemeClr>
              </a:solidFill>
            </a:endParaRPr>
          </a:p>
          <a:p>
            <a:pPr algn="ctr"/>
            <a:r>
              <a:rPr lang="it-IT" b="1" dirty="0">
                <a:solidFill>
                  <a:schemeClr val="bg2">
                    <a:lumMod val="75000"/>
                  </a:schemeClr>
                </a:solidFill>
              </a:rPr>
              <a:t>2021/2022</a:t>
            </a:r>
            <a:endParaRPr lang="it-IT" dirty="0">
              <a:solidFill>
                <a:schemeClr val="bg2">
                  <a:lumMod val="75000"/>
                </a:schemeClr>
              </a:solidFill>
            </a:endParaRPr>
          </a:p>
          <a:p>
            <a:pPr algn="ctr"/>
            <a:endParaRPr lang="it-IT" dirty="0">
              <a:solidFill>
                <a:schemeClr val="bg2">
                  <a:lumMod val="75000"/>
                </a:schemeClr>
              </a:solidFill>
            </a:endParaRPr>
          </a:p>
          <a:p>
            <a:pPr algn="ctr"/>
            <a:r>
              <a:rPr lang="it-IT" dirty="0">
                <a:solidFill>
                  <a:schemeClr val="bg2">
                    <a:lumMod val="75000"/>
                  </a:schemeClr>
                </a:solidFill>
              </a:rPr>
              <a:t>********</a:t>
            </a:r>
          </a:p>
          <a:p>
            <a:pPr marL="285750" indent="-285750" algn="ctr">
              <a:buFont typeface="Wingdings" panose="05000000000000000000" pitchFamily="2" charset="2"/>
              <a:buChar char="Ø"/>
            </a:pPr>
            <a:r>
              <a:rPr lang="it-IT" dirty="0">
                <a:solidFill>
                  <a:schemeClr val="bg2">
                    <a:lumMod val="75000"/>
                  </a:schemeClr>
                </a:solidFill>
              </a:rPr>
              <a:t> </a:t>
            </a:r>
            <a:r>
              <a:rPr lang="it-IT" b="1" dirty="0">
                <a:solidFill>
                  <a:schemeClr val="bg2">
                    <a:lumMod val="75000"/>
                  </a:schemeClr>
                </a:solidFill>
              </a:rPr>
              <a:t>Nel 2022, rispetto al 2021, gli arrivi e i pernottamenti sono cresciuti rispettivamente del +9% e del +5%. </a:t>
            </a:r>
            <a:r>
              <a:rPr lang="it-IT" dirty="0">
                <a:solidFill>
                  <a:schemeClr val="bg2">
                    <a:lumMod val="75000"/>
                  </a:schemeClr>
                </a:solidFill>
              </a:rPr>
              <a:t>Incremento trainato dalla componente straniera che ha superato di 80 punti percentuali gli arrivi e i pernottamenti dell’anno precedente.</a:t>
            </a:r>
          </a:p>
        </p:txBody>
      </p:sp>
    </p:spTree>
    <p:extLst>
      <p:ext uri="{BB962C8B-B14F-4D97-AF65-F5344CB8AC3E}">
        <p14:creationId xmlns:p14="http://schemas.microsoft.com/office/powerpoint/2010/main" val="356606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5" name="Google Shape;115;p2"/>
          <p:cNvSpPr txBox="1"/>
          <p:nvPr/>
        </p:nvSpPr>
        <p:spPr>
          <a:xfrm>
            <a:off x="214604" y="121510"/>
            <a:ext cx="8750287" cy="307736"/>
          </a:xfrm>
          <a:prstGeom prst="rect">
            <a:avLst/>
          </a:prstGeom>
          <a:solidFill>
            <a:srgbClr val="538CD5"/>
          </a:solidFill>
          <a:ln>
            <a:noFill/>
          </a:ln>
        </p:spPr>
        <p:txBody>
          <a:bodyPr spcFirstLastPara="1" wrap="square" lIns="91425" tIns="45700" rIns="91425" bIns="45700" anchor="t" anchorCtr="0">
            <a:spAutoFit/>
          </a:bodyPr>
          <a:lstStyle/>
          <a:p>
            <a:pPr algn="ctr"/>
            <a:r>
              <a:rPr lang="it-IT" dirty="0">
                <a:solidFill>
                  <a:schemeClr val="bg1"/>
                </a:solidFill>
              </a:rPr>
              <a:t>L’andamento</a:t>
            </a:r>
            <a:r>
              <a:rPr lang="it-IT" dirty="0">
                <a:solidFill>
                  <a:schemeClr val="bg2">
                    <a:lumMod val="75000"/>
                  </a:schemeClr>
                </a:solidFill>
              </a:rPr>
              <a:t> </a:t>
            </a:r>
            <a:r>
              <a:rPr lang="it-IT" dirty="0">
                <a:solidFill>
                  <a:schemeClr val="bg1"/>
                </a:solidFill>
              </a:rPr>
              <a:t>provinciale</a:t>
            </a:r>
          </a:p>
        </p:txBody>
      </p:sp>
      <p:sp>
        <p:nvSpPr>
          <p:cNvPr id="5" name="CasellaDiTesto 4"/>
          <p:cNvSpPr txBox="1"/>
          <p:nvPr/>
        </p:nvSpPr>
        <p:spPr>
          <a:xfrm>
            <a:off x="4807670" y="1250088"/>
            <a:ext cx="4157221" cy="692497"/>
          </a:xfrm>
          <a:prstGeom prst="rect">
            <a:avLst/>
          </a:prstGeom>
          <a:noFill/>
        </p:spPr>
        <p:txBody>
          <a:bodyPr wrap="square" rtlCol="0">
            <a:spAutoFit/>
          </a:bodyPr>
          <a:lstStyle/>
          <a:p>
            <a:pPr marL="285750" indent="-285750" algn="ctr">
              <a:buFont typeface="Wingdings" panose="05000000000000000000" pitchFamily="2" charset="2"/>
              <a:buChar char="Ø"/>
            </a:pPr>
            <a:r>
              <a:rPr lang="it-IT" sz="1300" dirty="0">
                <a:solidFill>
                  <a:schemeClr val="bg2">
                    <a:lumMod val="75000"/>
                  </a:schemeClr>
                </a:solidFill>
              </a:rPr>
              <a:t>Nell’estate 2022, nella provincia di Lecce ha soggiornato il 31% dei viaggiatori, seguono Foggia con il 26% e Bari al 20%. </a:t>
            </a:r>
          </a:p>
        </p:txBody>
      </p:sp>
      <p:pic>
        <p:nvPicPr>
          <p:cNvPr id="3" name="Immagine 2">
            <a:extLst>
              <a:ext uri="{FF2B5EF4-FFF2-40B4-BE49-F238E27FC236}">
                <a16:creationId xmlns:a16="http://schemas.microsoft.com/office/drawing/2014/main" id="{EC541214-228B-629A-C722-88109962A14E}"/>
              </a:ext>
            </a:extLst>
          </p:cNvPr>
          <p:cNvPicPr>
            <a:picLocks noChangeAspect="1"/>
          </p:cNvPicPr>
          <p:nvPr/>
        </p:nvPicPr>
        <p:blipFill>
          <a:blip r:embed="rId3"/>
          <a:stretch>
            <a:fillRect/>
          </a:stretch>
        </p:blipFill>
        <p:spPr>
          <a:xfrm>
            <a:off x="223081" y="564770"/>
            <a:ext cx="4584589" cy="2755631"/>
          </a:xfrm>
          <a:prstGeom prst="rect">
            <a:avLst/>
          </a:prstGeom>
        </p:spPr>
      </p:pic>
      <p:sp>
        <p:nvSpPr>
          <p:cNvPr id="8" name="CasellaDiTesto 7">
            <a:extLst>
              <a:ext uri="{FF2B5EF4-FFF2-40B4-BE49-F238E27FC236}">
                <a16:creationId xmlns:a16="http://schemas.microsoft.com/office/drawing/2014/main" id="{167AE0BA-F28B-4038-8582-9ADC98FA64BB}"/>
              </a:ext>
            </a:extLst>
          </p:cNvPr>
          <p:cNvSpPr txBox="1"/>
          <p:nvPr/>
        </p:nvSpPr>
        <p:spPr>
          <a:xfrm>
            <a:off x="223081" y="3537600"/>
            <a:ext cx="2794332" cy="2893100"/>
          </a:xfrm>
          <a:prstGeom prst="rect">
            <a:avLst/>
          </a:prstGeom>
          <a:noFill/>
        </p:spPr>
        <p:txBody>
          <a:bodyPr wrap="square" rtlCol="0">
            <a:spAutoFit/>
          </a:bodyPr>
          <a:lstStyle/>
          <a:p>
            <a:pPr marL="285750" indent="-285750" algn="ctr">
              <a:buFont typeface="Wingdings" panose="05000000000000000000" pitchFamily="2" charset="2"/>
              <a:buChar char="Ø"/>
            </a:pPr>
            <a:r>
              <a:rPr lang="it-IT" sz="1300" dirty="0">
                <a:solidFill>
                  <a:schemeClr val="bg2">
                    <a:lumMod val="75000"/>
                  </a:schemeClr>
                </a:solidFill>
              </a:rPr>
              <a:t>Rispetto al 2019 i flussi turistici crescono in quasi tutte le province. Le provincie con i maggiori incrementi sono quella di Bari che registra +5% degli arrivi e +23% delle presenze, e quella di Brindisi con +14% di arrivi e +12% di presenze. Le due provincie con perdite sono Foggia -2% negli arrivi e -4% nelle presenze e Taranto che vede aumentare i flussi (+2% arrivi) ma ridurre la permanenza (-2% presenze) </a:t>
            </a:r>
          </a:p>
        </p:txBody>
      </p:sp>
      <p:pic>
        <p:nvPicPr>
          <p:cNvPr id="9" name="Immagine 8">
            <a:extLst>
              <a:ext uri="{FF2B5EF4-FFF2-40B4-BE49-F238E27FC236}">
                <a16:creationId xmlns:a16="http://schemas.microsoft.com/office/drawing/2014/main" id="{B389EB21-75CD-FEA4-4EC1-E67C388C849B}"/>
              </a:ext>
            </a:extLst>
          </p:cNvPr>
          <p:cNvPicPr>
            <a:picLocks noChangeAspect="1"/>
          </p:cNvPicPr>
          <p:nvPr/>
        </p:nvPicPr>
        <p:blipFill>
          <a:blip r:embed="rId4"/>
          <a:stretch>
            <a:fillRect/>
          </a:stretch>
        </p:blipFill>
        <p:spPr>
          <a:xfrm>
            <a:off x="3173189" y="3428696"/>
            <a:ext cx="5791702" cy="3420152"/>
          </a:xfrm>
          <a:prstGeom prst="rect">
            <a:avLst/>
          </a:prstGeom>
        </p:spPr>
      </p:pic>
    </p:spTree>
    <p:extLst>
      <p:ext uri="{BB962C8B-B14F-4D97-AF65-F5344CB8AC3E}">
        <p14:creationId xmlns:p14="http://schemas.microsoft.com/office/powerpoint/2010/main" val="361443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5" name="Google Shape;115;p2"/>
          <p:cNvSpPr txBox="1"/>
          <p:nvPr/>
        </p:nvSpPr>
        <p:spPr>
          <a:xfrm>
            <a:off x="214604" y="121510"/>
            <a:ext cx="8692328" cy="307736"/>
          </a:xfrm>
          <a:prstGeom prst="rect">
            <a:avLst/>
          </a:prstGeom>
          <a:solidFill>
            <a:srgbClr val="538CD5"/>
          </a:solidFill>
          <a:ln>
            <a:noFill/>
          </a:ln>
        </p:spPr>
        <p:txBody>
          <a:bodyPr spcFirstLastPara="1" wrap="square" lIns="91425" tIns="45700" rIns="91425" bIns="45700" anchor="t" anchorCtr="0">
            <a:spAutoFit/>
          </a:bodyPr>
          <a:lstStyle/>
          <a:p>
            <a:pPr algn="ctr"/>
            <a:r>
              <a:rPr lang="it-IT" dirty="0">
                <a:solidFill>
                  <a:schemeClr val="bg1"/>
                </a:solidFill>
              </a:rPr>
              <a:t>Le principali destinazioni</a:t>
            </a:r>
          </a:p>
        </p:txBody>
      </p:sp>
      <p:sp>
        <p:nvSpPr>
          <p:cNvPr id="2" name="CasellaDiTesto 1">
            <a:extLst>
              <a:ext uri="{FF2B5EF4-FFF2-40B4-BE49-F238E27FC236}">
                <a16:creationId xmlns:a16="http://schemas.microsoft.com/office/drawing/2014/main" id="{59F9574E-CEE3-D456-E91E-C82CAFB4CBEC}"/>
              </a:ext>
            </a:extLst>
          </p:cNvPr>
          <p:cNvSpPr txBox="1"/>
          <p:nvPr/>
        </p:nvSpPr>
        <p:spPr>
          <a:xfrm>
            <a:off x="214604" y="5828615"/>
            <a:ext cx="8611657" cy="307777"/>
          </a:xfrm>
          <a:prstGeom prst="rect">
            <a:avLst/>
          </a:prstGeom>
          <a:noFill/>
        </p:spPr>
        <p:txBody>
          <a:bodyPr wrap="square" rtlCol="0">
            <a:spAutoFit/>
          </a:bodyPr>
          <a:lstStyle/>
          <a:p>
            <a:pPr algn="ctr"/>
            <a:r>
              <a:rPr lang="it-IT" dirty="0">
                <a:solidFill>
                  <a:schemeClr val="accent1">
                    <a:lumMod val="50000"/>
                  </a:schemeClr>
                </a:solidFill>
              </a:rPr>
              <a:t>La destinazione estiva maggiormente visitata è stata Vieste. Seguono Bari, Lecce, Otranto e Ugento.  </a:t>
            </a:r>
          </a:p>
        </p:txBody>
      </p:sp>
      <p:pic>
        <p:nvPicPr>
          <p:cNvPr id="5" name="Immagine 4">
            <a:extLst>
              <a:ext uri="{FF2B5EF4-FFF2-40B4-BE49-F238E27FC236}">
                <a16:creationId xmlns:a16="http://schemas.microsoft.com/office/drawing/2014/main" id="{E5FA23BE-0DE8-8322-8A50-4555B23122EC}"/>
              </a:ext>
            </a:extLst>
          </p:cNvPr>
          <p:cNvPicPr>
            <a:picLocks noChangeAspect="1"/>
          </p:cNvPicPr>
          <p:nvPr/>
        </p:nvPicPr>
        <p:blipFill>
          <a:blip r:embed="rId3"/>
          <a:stretch>
            <a:fillRect/>
          </a:stretch>
        </p:blipFill>
        <p:spPr>
          <a:xfrm>
            <a:off x="437943" y="706311"/>
            <a:ext cx="8164977" cy="4845238"/>
          </a:xfrm>
          <a:prstGeom prst="rect">
            <a:avLst/>
          </a:prstGeom>
        </p:spPr>
      </p:pic>
    </p:spTree>
    <p:extLst>
      <p:ext uri="{BB962C8B-B14F-4D97-AF65-F5344CB8AC3E}">
        <p14:creationId xmlns:p14="http://schemas.microsoft.com/office/powerpoint/2010/main" val="130843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5" name="Google Shape;115;p2"/>
          <p:cNvSpPr txBox="1"/>
          <p:nvPr/>
        </p:nvSpPr>
        <p:spPr>
          <a:xfrm>
            <a:off x="214604" y="121510"/>
            <a:ext cx="8693726" cy="307736"/>
          </a:xfrm>
          <a:prstGeom prst="rect">
            <a:avLst/>
          </a:prstGeom>
          <a:solidFill>
            <a:srgbClr val="538CD5"/>
          </a:solidFill>
          <a:ln>
            <a:noFill/>
          </a:ln>
        </p:spPr>
        <p:txBody>
          <a:bodyPr spcFirstLastPara="1" wrap="square" lIns="91425" tIns="45700" rIns="91425" bIns="45700" anchor="t" anchorCtr="0">
            <a:spAutoFit/>
          </a:bodyPr>
          <a:lstStyle/>
          <a:p>
            <a:pPr algn="ctr"/>
            <a:r>
              <a:rPr lang="it-IT" dirty="0">
                <a:solidFill>
                  <a:schemeClr val="bg1"/>
                </a:solidFill>
              </a:rPr>
              <a:t>La provenienza dei flussi dall’Italia e dall’estero</a:t>
            </a:r>
          </a:p>
        </p:txBody>
      </p:sp>
      <p:sp>
        <p:nvSpPr>
          <p:cNvPr id="6" name="CasellaDiTesto 5">
            <a:extLst>
              <a:ext uri="{FF2B5EF4-FFF2-40B4-BE49-F238E27FC236}">
                <a16:creationId xmlns:a16="http://schemas.microsoft.com/office/drawing/2014/main" id="{88800E9E-98FA-FA70-522A-1299392614B2}"/>
              </a:ext>
            </a:extLst>
          </p:cNvPr>
          <p:cNvSpPr txBox="1"/>
          <p:nvPr/>
        </p:nvSpPr>
        <p:spPr>
          <a:xfrm>
            <a:off x="481794" y="5566939"/>
            <a:ext cx="8538871" cy="1169551"/>
          </a:xfrm>
          <a:prstGeom prst="rect">
            <a:avLst/>
          </a:prstGeom>
          <a:noFill/>
        </p:spPr>
        <p:txBody>
          <a:bodyPr wrap="square" rtlCol="0">
            <a:spAutoFit/>
          </a:bodyPr>
          <a:lstStyle/>
          <a:p>
            <a:r>
              <a:rPr lang="it-IT" dirty="0">
                <a:solidFill>
                  <a:schemeClr val="accent1">
                    <a:lumMod val="50000"/>
                  </a:schemeClr>
                </a:solidFill>
              </a:rPr>
              <a:t>L’inflazione, il caro carburante e la contrazione del potere d’acquisto hanno parzialmente frenato i viaggi degli italiani, orientati verso mete di prossimità e soggiorni più brevi. </a:t>
            </a:r>
          </a:p>
          <a:p>
            <a:r>
              <a:rPr lang="it-IT" dirty="0">
                <a:solidFill>
                  <a:schemeClr val="accent1">
                    <a:lumMod val="50000"/>
                  </a:schemeClr>
                </a:solidFill>
              </a:rPr>
              <a:t>Gli arrivi più consistenti sono i pugliesi che si muovono all’interno della Puglia, seguiti da Campania, Lombardia e Lazio. </a:t>
            </a:r>
          </a:p>
          <a:p>
            <a:endParaRPr lang="it-IT" dirty="0">
              <a:solidFill>
                <a:schemeClr val="accent1">
                  <a:lumMod val="50000"/>
                </a:schemeClr>
              </a:solidFill>
            </a:endParaRPr>
          </a:p>
        </p:txBody>
      </p:sp>
      <p:pic>
        <p:nvPicPr>
          <p:cNvPr id="2" name="Immagine 1">
            <a:extLst>
              <a:ext uri="{FF2B5EF4-FFF2-40B4-BE49-F238E27FC236}">
                <a16:creationId xmlns:a16="http://schemas.microsoft.com/office/drawing/2014/main" id="{159A8921-C399-61E4-01CA-2EC63F9B3B6F}"/>
              </a:ext>
            </a:extLst>
          </p:cNvPr>
          <p:cNvPicPr>
            <a:picLocks noChangeAspect="1"/>
          </p:cNvPicPr>
          <p:nvPr/>
        </p:nvPicPr>
        <p:blipFill>
          <a:blip r:embed="rId3"/>
          <a:stretch>
            <a:fillRect/>
          </a:stretch>
        </p:blipFill>
        <p:spPr>
          <a:xfrm>
            <a:off x="657664" y="566455"/>
            <a:ext cx="7807606" cy="4863275"/>
          </a:xfrm>
          <a:prstGeom prst="rect">
            <a:avLst/>
          </a:prstGeom>
        </p:spPr>
      </p:pic>
    </p:spTree>
    <p:extLst>
      <p:ext uri="{BB962C8B-B14F-4D97-AF65-F5344CB8AC3E}">
        <p14:creationId xmlns:p14="http://schemas.microsoft.com/office/powerpoint/2010/main" val="4041627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5" name="Google Shape;115;p2"/>
          <p:cNvSpPr txBox="1"/>
          <p:nvPr/>
        </p:nvSpPr>
        <p:spPr>
          <a:xfrm>
            <a:off x="214604" y="121510"/>
            <a:ext cx="8703153" cy="307736"/>
          </a:xfrm>
          <a:prstGeom prst="rect">
            <a:avLst/>
          </a:prstGeom>
          <a:solidFill>
            <a:srgbClr val="538CD5"/>
          </a:solidFill>
          <a:ln>
            <a:noFill/>
          </a:ln>
        </p:spPr>
        <p:txBody>
          <a:bodyPr spcFirstLastPara="1" wrap="square" lIns="91425" tIns="45700" rIns="91425" bIns="45700" anchor="t" anchorCtr="0">
            <a:spAutoFit/>
          </a:bodyPr>
          <a:lstStyle/>
          <a:p>
            <a:pPr algn="ctr"/>
            <a:r>
              <a:rPr lang="it-IT" dirty="0">
                <a:solidFill>
                  <a:schemeClr val="bg1"/>
                </a:solidFill>
              </a:rPr>
              <a:t>La provenienza dei flussi dall’Italia e dall’estero</a:t>
            </a:r>
          </a:p>
        </p:txBody>
      </p:sp>
      <p:pic>
        <p:nvPicPr>
          <p:cNvPr id="5" name="Immagine 4">
            <a:extLst>
              <a:ext uri="{FF2B5EF4-FFF2-40B4-BE49-F238E27FC236}">
                <a16:creationId xmlns:a16="http://schemas.microsoft.com/office/drawing/2014/main" id="{64FB0128-E492-7D8C-EBCB-BA11F391891C}"/>
              </a:ext>
            </a:extLst>
          </p:cNvPr>
          <p:cNvPicPr>
            <a:picLocks noChangeAspect="1"/>
          </p:cNvPicPr>
          <p:nvPr/>
        </p:nvPicPr>
        <p:blipFill>
          <a:blip r:embed="rId3"/>
          <a:stretch>
            <a:fillRect/>
          </a:stretch>
        </p:blipFill>
        <p:spPr>
          <a:xfrm>
            <a:off x="214604" y="548631"/>
            <a:ext cx="7187807" cy="4346825"/>
          </a:xfrm>
          <a:prstGeom prst="rect">
            <a:avLst/>
          </a:prstGeom>
        </p:spPr>
      </p:pic>
      <p:sp>
        <p:nvSpPr>
          <p:cNvPr id="3" name="CasellaDiTesto 2">
            <a:extLst>
              <a:ext uri="{FF2B5EF4-FFF2-40B4-BE49-F238E27FC236}">
                <a16:creationId xmlns:a16="http://schemas.microsoft.com/office/drawing/2014/main" id="{DF6CB3DB-E495-6C16-E57F-8FD3FC93A358}"/>
              </a:ext>
            </a:extLst>
          </p:cNvPr>
          <p:cNvSpPr txBox="1"/>
          <p:nvPr/>
        </p:nvSpPr>
        <p:spPr>
          <a:xfrm>
            <a:off x="3843924" y="4057233"/>
            <a:ext cx="5300076" cy="2800767"/>
          </a:xfrm>
          <a:prstGeom prst="rect">
            <a:avLst/>
          </a:prstGeom>
          <a:solidFill>
            <a:schemeClr val="bg1"/>
          </a:solidFill>
        </p:spPr>
        <p:txBody>
          <a:bodyPr wrap="square" rtlCol="0">
            <a:spAutoFit/>
          </a:bodyPr>
          <a:lstStyle/>
          <a:p>
            <a:pPr algn="ctr"/>
            <a:r>
              <a:rPr lang="it-IT" dirty="0">
                <a:solidFill>
                  <a:schemeClr val="accent1">
                    <a:lumMod val="50000"/>
                  </a:schemeClr>
                </a:solidFill>
              </a:rPr>
              <a:t>Nel 2022 i flussi estivi provenienti dall’estero segnano un nuovo record. I principali mercati di origine, relativamente agli arrivi, sono Francia, Germania, Svizzera, Regno Unito, Stati Uniti d’America. Tra i Mercati emergenti Extra Ue 2022 si segnalano: </a:t>
            </a:r>
          </a:p>
          <a:p>
            <a:pPr algn="ctr"/>
            <a:r>
              <a:rPr lang="it-IT" dirty="0">
                <a:solidFill>
                  <a:schemeClr val="accent1">
                    <a:lumMod val="50000"/>
                  </a:schemeClr>
                </a:solidFill>
              </a:rPr>
              <a:t>Australia, Canada, Brasile.</a:t>
            </a:r>
          </a:p>
          <a:p>
            <a:pPr algn="ctr"/>
            <a:endParaRPr lang="it-IT" sz="800" dirty="0">
              <a:solidFill>
                <a:schemeClr val="accent1">
                  <a:lumMod val="50000"/>
                </a:schemeClr>
              </a:solidFill>
            </a:endParaRPr>
          </a:p>
          <a:p>
            <a:pPr algn="ctr"/>
            <a:r>
              <a:rPr lang="it-IT" dirty="0">
                <a:solidFill>
                  <a:schemeClr val="accent1">
                    <a:lumMod val="50000"/>
                  </a:schemeClr>
                </a:solidFill>
              </a:rPr>
              <a:t>La Russia, la grande assente dell’estate 2022, scivola dalla decima posizione della graduatoria 2019 per numerosità degli arrivi, alla trentatreesima del 2022. Nell’estate del 2019 sono stati registrati 14.000 arrivi russi, in quella del 2022 poco più di 2.500. Una perdita importante se si considera che nel 2019 il mercato russo ha superato le 100.000 presenze e i 33.000 arrivi, posizionandosi tra i primi 10 mercati stranieri.</a:t>
            </a:r>
          </a:p>
        </p:txBody>
      </p:sp>
    </p:spTree>
    <p:extLst>
      <p:ext uri="{BB962C8B-B14F-4D97-AF65-F5344CB8AC3E}">
        <p14:creationId xmlns:p14="http://schemas.microsoft.com/office/powerpoint/2010/main" val="394993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C282E79D-D4C9-A713-0E3C-8534FBF0E1A2}"/>
              </a:ext>
            </a:extLst>
          </p:cNvPr>
          <p:cNvPicPr>
            <a:picLocks noChangeAspect="1"/>
          </p:cNvPicPr>
          <p:nvPr/>
        </p:nvPicPr>
        <p:blipFill>
          <a:blip r:embed="rId2"/>
          <a:stretch>
            <a:fillRect/>
          </a:stretch>
        </p:blipFill>
        <p:spPr>
          <a:xfrm>
            <a:off x="214603" y="622169"/>
            <a:ext cx="7231943" cy="4496585"/>
          </a:xfrm>
          <a:prstGeom prst="rect">
            <a:avLst/>
          </a:prstGeom>
        </p:spPr>
      </p:pic>
      <p:sp>
        <p:nvSpPr>
          <p:cNvPr id="7" name="Google Shape;115;p2">
            <a:extLst>
              <a:ext uri="{FF2B5EF4-FFF2-40B4-BE49-F238E27FC236}">
                <a16:creationId xmlns:a16="http://schemas.microsoft.com/office/drawing/2014/main" id="{56F80ABB-BCC1-042D-6829-5C8F7BA2BA23}"/>
              </a:ext>
            </a:extLst>
          </p:cNvPr>
          <p:cNvSpPr txBox="1"/>
          <p:nvPr/>
        </p:nvSpPr>
        <p:spPr>
          <a:xfrm>
            <a:off x="214604" y="121510"/>
            <a:ext cx="8703153" cy="307736"/>
          </a:xfrm>
          <a:prstGeom prst="rect">
            <a:avLst/>
          </a:prstGeom>
          <a:solidFill>
            <a:srgbClr val="538CD5"/>
          </a:solidFill>
          <a:ln>
            <a:noFill/>
          </a:ln>
        </p:spPr>
        <p:txBody>
          <a:bodyPr spcFirstLastPara="1" wrap="square" lIns="91425" tIns="45700" rIns="91425" bIns="45700" anchor="t" anchorCtr="0">
            <a:spAutoFit/>
          </a:bodyPr>
          <a:lstStyle/>
          <a:p>
            <a:pPr algn="ctr"/>
            <a:r>
              <a:rPr lang="it-IT" dirty="0">
                <a:solidFill>
                  <a:schemeClr val="bg1"/>
                </a:solidFill>
              </a:rPr>
              <a:t>La provenienza dei flussi dall’Italia e dall’estero</a:t>
            </a:r>
          </a:p>
        </p:txBody>
      </p:sp>
      <p:sp>
        <p:nvSpPr>
          <p:cNvPr id="8" name="CasellaDiTesto 7">
            <a:extLst>
              <a:ext uri="{FF2B5EF4-FFF2-40B4-BE49-F238E27FC236}">
                <a16:creationId xmlns:a16="http://schemas.microsoft.com/office/drawing/2014/main" id="{3A74E494-4938-227B-944A-85B4C095B229}"/>
              </a:ext>
            </a:extLst>
          </p:cNvPr>
          <p:cNvSpPr txBox="1"/>
          <p:nvPr/>
        </p:nvSpPr>
        <p:spPr>
          <a:xfrm>
            <a:off x="4307657" y="4692138"/>
            <a:ext cx="4610100" cy="954107"/>
          </a:xfrm>
          <a:prstGeom prst="rect">
            <a:avLst/>
          </a:prstGeom>
          <a:solidFill>
            <a:schemeClr val="bg1"/>
          </a:solidFill>
        </p:spPr>
        <p:txBody>
          <a:bodyPr wrap="square" rtlCol="0">
            <a:spAutoFit/>
          </a:bodyPr>
          <a:lstStyle/>
          <a:p>
            <a:pPr algn="ctr"/>
            <a:r>
              <a:rPr lang="it-IT" dirty="0">
                <a:solidFill>
                  <a:schemeClr val="accent1">
                    <a:lumMod val="50000"/>
                  </a:schemeClr>
                </a:solidFill>
              </a:rPr>
              <a:t>La variazione dei flussi provenienti dall’estero nell’estate del 2022 ha registrato un +80% sia per gli arrivi che per le presenze. Gli incrementi maggiori sono quelli del Regno Unito e degli Stati Uniti.</a:t>
            </a:r>
          </a:p>
        </p:txBody>
      </p:sp>
    </p:spTree>
    <p:extLst>
      <p:ext uri="{BB962C8B-B14F-4D97-AF65-F5344CB8AC3E}">
        <p14:creationId xmlns:p14="http://schemas.microsoft.com/office/powerpoint/2010/main" val="3000767323"/>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17605</TotalTime>
  <Words>996</Words>
  <Application>Microsoft Office PowerPoint</Application>
  <PresentationFormat>Presentazione su schermo (4:3)</PresentationFormat>
  <Paragraphs>124</Paragraphs>
  <Slides>11</Slides>
  <Notes>10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Tahoma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Utente00</dc:creator>
  <cp:lastModifiedBy>Segreteria Generale</cp:lastModifiedBy>
  <cp:revision>57</cp:revision>
  <dcterms:created xsi:type="dcterms:W3CDTF">2021-01-08T08:50:47Z</dcterms:created>
  <dcterms:modified xsi:type="dcterms:W3CDTF">2022-10-13T10:36:54Z</dcterms:modified>
</cp:coreProperties>
</file>